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7" r:id="rId1"/>
  </p:sldMasterIdLst>
  <p:notesMasterIdLst>
    <p:notesMasterId r:id="rId100"/>
  </p:notesMasterIdLst>
  <p:sldIdLst>
    <p:sldId id="256" r:id="rId2"/>
    <p:sldId id="257" r:id="rId3"/>
    <p:sldId id="305" r:id="rId4"/>
    <p:sldId id="267" r:id="rId5"/>
    <p:sldId id="274" r:id="rId6"/>
    <p:sldId id="275" r:id="rId7"/>
    <p:sldId id="285" r:id="rId8"/>
    <p:sldId id="284" r:id="rId9"/>
    <p:sldId id="286" r:id="rId10"/>
    <p:sldId id="299" r:id="rId11"/>
    <p:sldId id="276" r:id="rId12"/>
    <p:sldId id="300" r:id="rId13"/>
    <p:sldId id="301" r:id="rId14"/>
    <p:sldId id="283" r:id="rId15"/>
    <p:sldId id="277" r:id="rId16"/>
    <p:sldId id="278" r:id="rId17"/>
    <p:sldId id="258" r:id="rId18"/>
    <p:sldId id="279" r:id="rId19"/>
    <p:sldId id="280" r:id="rId20"/>
    <p:sldId id="281" r:id="rId21"/>
    <p:sldId id="282" r:id="rId22"/>
    <p:sldId id="287" r:id="rId23"/>
    <p:sldId id="270" r:id="rId24"/>
    <p:sldId id="271" r:id="rId25"/>
    <p:sldId id="272" r:id="rId26"/>
    <p:sldId id="273" r:id="rId27"/>
    <p:sldId id="259" r:id="rId28"/>
    <p:sldId id="260" r:id="rId29"/>
    <p:sldId id="261" r:id="rId30"/>
    <p:sldId id="262" r:id="rId31"/>
    <p:sldId id="263" r:id="rId32"/>
    <p:sldId id="264" r:id="rId33"/>
    <p:sldId id="265" r:id="rId34"/>
    <p:sldId id="266"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08" r:id="rId56"/>
    <p:sldId id="333" r:id="rId57"/>
    <p:sldId id="334" r:id="rId58"/>
    <p:sldId id="335" r:id="rId59"/>
    <p:sldId id="339" r:id="rId60"/>
    <p:sldId id="361" r:id="rId61"/>
    <p:sldId id="362" r:id="rId62"/>
    <p:sldId id="340" r:id="rId63"/>
    <p:sldId id="349" r:id="rId64"/>
    <p:sldId id="343" r:id="rId65"/>
    <p:sldId id="351" r:id="rId66"/>
    <p:sldId id="342" r:id="rId67"/>
    <p:sldId id="353" r:id="rId68"/>
    <p:sldId id="341" r:id="rId69"/>
    <p:sldId id="344" r:id="rId70"/>
    <p:sldId id="354" r:id="rId71"/>
    <p:sldId id="346" r:id="rId72"/>
    <p:sldId id="355" r:id="rId73"/>
    <p:sldId id="345" r:id="rId74"/>
    <p:sldId id="357" r:id="rId75"/>
    <p:sldId id="288" r:id="rId76"/>
    <p:sldId id="293" r:id="rId77"/>
    <p:sldId id="294" r:id="rId78"/>
    <p:sldId id="291" r:id="rId79"/>
    <p:sldId id="290" r:id="rId80"/>
    <p:sldId id="292" r:id="rId81"/>
    <p:sldId id="307" r:id="rId82"/>
    <p:sldId id="289" r:id="rId83"/>
    <p:sldId id="348" r:id="rId84"/>
    <p:sldId id="363" r:id="rId85"/>
    <p:sldId id="304" r:id="rId86"/>
    <p:sldId id="295" r:id="rId87"/>
    <p:sldId id="296" r:id="rId88"/>
    <p:sldId id="302" r:id="rId89"/>
    <p:sldId id="303" r:id="rId90"/>
    <p:sldId id="297" r:id="rId91"/>
    <p:sldId id="268" r:id="rId92"/>
    <p:sldId id="332" r:id="rId93"/>
    <p:sldId id="360" r:id="rId94"/>
    <p:sldId id="269" r:id="rId95"/>
    <p:sldId id="359" r:id="rId96"/>
    <p:sldId id="364" r:id="rId97"/>
    <p:sldId id="358" r:id="rId98"/>
    <p:sldId id="365" r:id="rId99"/>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6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70" autoAdjust="0"/>
    <p:restoredTop sz="94660"/>
  </p:normalViewPr>
  <p:slideViewPr>
    <p:cSldViewPr snapToGrid="0" snapToObjects="1">
      <p:cViewPr>
        <p:scale>
          <a:sx n="70" d="100"/>
          <a:sy n="70" d="100"/>
        </p:scale>
        <p:origin x="-1098" y="-23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69102DBE-92F4-43BF-B657-42E8B4B61D82}" type="datetimeFigureOut">
              <a:rPr lang="en-US" smtClean="0"/>
              <a:pPr/>
              <a:t>8/22/2012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18739F69-55A4-44BC-BEA2-ADB0A3C70D95}" type="slidenum">
              <a:rPr lang="en-US" smtClean="0"/>
              <a:pPr/>
              <a:t>‹#›</a:t>
            </a:fld>
            <a:endParaRPr lang="en-US"/>
          </a:p>
        </p:txBody>
      </p:sp>
    </p:spTree>
    <p:extLst>
      <p:ext uri="{BB962C8B-B14F-4D97-AF65-F5344CB8AC3E}">
        <p14:creationId xmlns:p14="http://schemas.microsoft.com/office/powerpoint/2010/main" val="23744005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Situated cognition is based on the experiential</a:t>
            </a:r>
            <a:r>
              <a:rPr lang="en-US" baseline="0" dirty="0" smtClean="0"/>
              <a:t> theoretical model that learning is functionally motivated. Learner’s knowledge adapts and evolved according to the more experienced and successful model they are emulating in their external environment. Mind centered model where data is internalized through short and long term memory by accessing background knowledge and employing </a:t>
            </a:r>
            <a:r>
              <a:rPr lang="en-US" baseline="0" dirty="0" err="1" smtClean="0"/>
              <a:t>metacognitive</a:t>
            </a:r>
            <a:r>
              <a:rPr lang="en-US" baseline="0" dirty="0" smtClean="0"/>
              <a:t> strategies.</a:t>
            </a:r>
          </a:p>
          <a:p>
            <a:r>
              <a:rPr lang="en-US" baseline="0" dirty="0" smtClean="0"/>
              <a:t>LPP – is the evolution of the novice learner moving from the outside toward the inside circles with the more proficient old timers. </a:t>
            </a:r>
            <a:endParaRPr lang="en-US" dirty="0"/>
          </a:p>
        </p:txBody>
      </p:sp>
      <p:sp>
        <p:nvSpPr>
          <p:cNvPr id="4" name="Slide Number Placeholder 3"/>
          <p:cNvSpPr>
            <a:spLocks noGrp="1"/>
          </p:cNvSpPr>
          <p:nvPr>
            <p:ph type="sldNum" sz="quarter" idx="10"/>
          </p:nvPr>
        </p:nvSpPr>
        <p:spPr/>
        <p:txBody>
          <a:bodyPr/>
          <a:lstStyle/>
          <a:p>
            <a:fld id="{18739F69-55A4-44BC-BEA2-ADB0A3C70D95}"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739F69-55A4-44BC-BEA2-ADB0A3C70D95}" type="slidenum">
              <a:rPr lang="en-US" smtClean="0"/>
              <a:pPr/>
              <a:t>82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739F69-55A4-44BC-BEA2-ADB0A3C70D95}"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Rationale…</a:t>
            </a:r>
            <a:endParaRPr lang="en-US" dirty="0"/>
          </a:p>
        </p:txBody>
      </p:sp>
      <p:sp>
        <p:nvSpPr>
          <p:cNvPr id="4" name="Slide Number Placeholder 3"/>
          <p:cNvSpPr>
            <a:spLocks noGrp="1"/>
          </p:cNvSpPr>
          <p:nvPr>
            <p:ph type="sldNum" sz="quarter" idx="10"/>
          </p:nvPr>
        </p:nvSpPr>
        <p:spPr/>
        <p:txBody>
          <a:bodyPr/>
          <a:lstStyle/>
          <a:p>
            <a:fld id="{18739F69-55A4-44BC-BEA2-ADB0A3C70D95}"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less</a:t>
            </a:r>
            <a:r>
              <a:rPr lang="en-US" baseline="0" dirty="0" smtClean="0"/>
              <a:t> transparent the orthographic grain size the less reliable phonics is as a means of word decoding and it should not be the only approached used. 2 other methods are analogizing (comparing the word to a word you already know) and predicting (according to the context and what makes sense). </a:t>
            </a:r>
            <a:endParaRPr lang="en-US" dirty="0"/>
          </a:p>
        </p:txBody>
      </p:sp>
      <p:sp>
        <p:nvSpPr>
          <p:cNvPr id="4" name="Slide Number Placeholder 3"/>
          <p:cNvSpPr>
            <a:spLocks noGrp="1"/>
          </p:cNvSpPr>
          <p:nvPr>
            <p:ph type="sldNum" sz="quarter" idx="10"/>
          </p:nvPr>
        </p:nvSpPr>
        <p:spPr/>
        <p:txBody>
          <a:bodyPr/>
          <a:lstStyle/>
          <a:p>
            <a:fld id="{18739F69-55A4-44BC-BEA2-ADB0A3C70D95}"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 Class Strategies posters</a:t>
            </a:r>
            <a:endParaRPr lang="en-US" dirty="0"/>
          </a:p>
        </p:txBody>
      </p:sp>
      <p:sp>
        <p:nvSpPr>
          <p:cNvPr id="4" name="Slide Number Placeholder 3"/>
          <p:cNvSpPr>
            <a:spLocks noGrp="1"/>
          </p:cNvSpPr>
          <p:nvPr>
            <p:ph type="sldNum" sz="quarter" idx="10"/>
          </p:nvPr>
        </p:nvSpPr>
        <p:spPr/>
        <p:txBody>
          <a:bodyPr/>
          <a:lstStyle/>
          <a:p>
            <a:fld id="{18739F69-55A4-44BC-BEA2-ADB0A3C70D95}" type="slidenum">
              <a:rPr lang="en-US" smtClean="0"/>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739F69-55A4-44BC-BEA2-ADB0A3C70D95}" type="slidenum">
              <a:rPr lang="en-US" smtClean="0"/>
              <a:pPr/>
              <a:t>34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FBBAF2A1-1992-4C09-B67E-BE38A0666B0B}" type="slidenum">
              <a:rPr lang="en-CA" smtClean="0"/>
              <a:pPr/>
              <a:t>42</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FBBAF2A1-1992-4C09-B67E-BE38A0666B0B}" type="slidenum">
              <a:rPr lang="en-CA" smtClean="0"/>
              <a:pPr/>
              <a:t>46</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FBBAF2A1-1992-4C09-B67E-BE38A0666B0B}" type="slidenum">
              <a:rPr lang="en-CA" smtClean="0"/>
              <a:pPr/>
              <a:t>47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D104E16-6C19-45C5-B3BC-94E1A0235350}" type="datetimeFigureOut">
              <a:rPr lang="en-US" smtClean="0">
                <a:solidFill>
                  <a:prstClr val="black">
                    <a:tint val="75000"/>
                  </a:prstClr>
                </a:solidFill>
              </a:rPr>
              <a:pPr/>
              <a:t>8/22/2012</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B860250-9F05-4E55-AD98-9CB5553A05C2}" type="slidenum">
              <a:rPr lang="en-CA" smtClean="0">
                <a:solidFill>
                  <a:prstClr val="black">
                    <a:tint val="75000"/>
                  </a:prstClr>
                </a:solidFill>
              </a:rPr>
              <a:pPr/>
              <a:t>‹#›</a:t>
            </a:fld>
            <a:endParaRPr lang="en-CA"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D104E16-6C19-45C5-B3BC-94E1A0235350}" type="datetimeFigureOut">
              <a:rPr lang="en-US" smtClean="0">
                <a:solidFill>
                  <a:prstClr val="black">
                    <a:tint val="75000"/>
                  </a:prstClr>
                </a:solidFill>
              </a:rPr>
              <a:pPr/>
              <a:t>8/22/2012</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B860250-9F05-4E55-AD98-9CB5553A05C2}" type="slidenum">
              <a:rPr lang="en-CA" smtClean="0">
                <a:solidFill>
                  <a:prstClr val="black">
                    <a:tint val="75000"/>
                  </a:prstClr>
                </a:solidFill>
              </a:rPr>
              <a:pPr/>
              <a:t>‹#›</a:t>
            </a:fld>
            <a:endParaRPr lang="en-CA"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D104E16-6C19-45C5-B3BC-94E1A0235350}" type="datetimeFigureOut">
              <a:rPr lang="en-US" smtClean="0">
                <a:solidFill>
                  <a:prstClr val="black">
                    <a:tint val="75000"/>
                  </a:prstClr>
                </a:solidFill>
              </a:rPr>
              <a:pPr/>
              <a:t>8/22/2012</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B860250-9F05-4E55-AD98-9CB5553A05C2}" type="slidenum">
              <a:rPr lang="en-CA" smtClean="0">
                <a:solidFill>
                  <a:prstClr val="black">
                    <a:tint val="75000"/>
                  </a:prstClr>
                </a:solidFill>
              </a:rPr>
              <a:pPr/>
              <a:t>‹#›</a:t>
            </a:fld>
            <a:endParaRPr lang="en-CA"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D104E16-6C19-45C5-B3BC-94E1A0235350}" type="datetimeFigureOut">
              <a:rPr lang="en-US" smtClean="0">
                <a:solidFill>
                  <a:prstClr val="black">
                    <a:tint val="75000"/>
                  </a:prstClr>
                </a:solidFill>
              </a:rPr>
              <a:pPr/>
              <a:t>8/22/2012</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B860250-9F05-4E55-AD98-9CB5553A05C2}" type="slidenum">
              <a:rPr lang="en-CA" smtClean="0">
                <a:solidFill>
                  <a:prstClr val="black">
                    <a:tint val="75000"/>
                  </a:prstClr>
                </a:solidFill>
              </a:rPr>
              <a:pPr/>
              <a:t>‹#›</a:t>
            </a:fld>
            <a:endParaRPr lang="en-CA"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104E16-6C19-45C5-B3BC-94E1A0235350}" type="datetimeFigureOut">
              <a:rPr lang="en-US" smtClean="0">
                <a:solidFill>
                  <a:prstClr val="black">
                    <a:tint val="75000"/>
                  </a:prstClr>
                </a:solidFill>
              </a:rPr>
              <a:pPr/>
              <a:t>8/22/2012</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B860250-9F05-4E55-AD98-9CB5553A05C2}" type="slidenum">
              <a:rPr lang="en-CA" smtClean="0">
                <a:solidFill>
                  <a:prstClr val="black">
                    <a:tint val="75000"/>
                  </a:prstClr>
                </a:solidFill>
              </a:rPr>
              <a:pPr/>
              <a:t>‹#›</a:t>
            </a:fld>
            <a:endParaRPr lang="en-CA"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D104E16-6C19-45C5-B3BC-94E1A0235350}" type="datetimeFigureOut">
              <a:rPr lang="en-US" smtClean="0">
                <a:solidFill>
                  <a:prstClr val="black">
                    <a:tint val="75000"/>
                  </a:prstClr>
                </a:solidFill>
              </a:rPr>
              <a:pPr/>
              <a:t>8/22/2012</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B860250-9F05-4E55-AD98-9CB5553A05C2}" type="slidenum">
              <a:rPr lang="en-CA" smtClean="0">
                <a:solidFill>
                  <a:prstClr val="black">
                    <a:tint val="75000"/>
                  </a:prstClr>
                </a:solidFill>
              </a:rPr>
              <a:pPr/>
              <a:t>‹#›</a:t>
            </a:fld>
            <a:endParaRPr lang="en-CA"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D104E16-6C19-45C5-B3BC-94E1A0235350}" type="datetimeFigureOut">
              <a:rPr lang="en-US" smtClean="0">
                <a:solidFill>
                  <a:prstClr val="black">
                    <a:tint val="75000"/>
                  </a:prstClr>
                </a:solidFill>
              </a:rPr>
              <a:pPr/>
              <a:t>8/22/2012</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B860250-9F05-4E55-AD98-9CB5553A05C2}" type="slidenum">
              <a:rPr lang="en-CA" smtClean="0">
                <a:solidFill>
                  <a:prstClr val="black">
                    <a:tint val="75000"/>
                  </a:prstClr>
                </a:solidFill>
              </a:rPr>
              <a:pPr/>
              <a:t>‹#›</a:t>
            </a:fld>
            <a:endParaRPr lang="en-CA"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D104E16-6C19-45C5-B3BC-94E1A0235350}" type="datetimeFigureOut">
              <a:rPr lang="en-US" smtClean="0">
                <a:solidFill>
                  <a:prstClr val="black">
                    <a:tint val="75000"/>
                  </a:prstClr>
                </a:solidFill>
              </a:rPr>
              <a:pPr/>
              <a:t>8/22/2012</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B860250-9F05-4E55-AD98-9CB5553A05C2}" type="slidenum">
              <a:rPr lang="en-CA" smtClean="0">
                <a:solidFill>
                  <a:prstClr val="black">
                    <a:tint val="75000"/>
                  </a:prstClr>
                </a:solidFill>
              </a:rPr>
              <a:pPr/>
              <a:t>‹#›</a:t>
            </a:fld>
            <a:endParaRPr lang="en-CA"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04E16-6C19-45C5-B3BC-94E1A0235350}" type="datetimeFigureOut">
              <a:rPr lang="en-US" smtClean="0">
                <a:solidFill>
                  <a:prstClr val="black">
                    <a:tint val="75000"/>
                  </a:prstClr>
                </a:solidFill>
              </a:rPr>
              <a:pPr/>
              <a:t>8/22/2012</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B860250-9F05-4E55-AD98-9CB5553A05C2}" type="slidenum">
              <a:rPr lang="en-CA" smtClean="0">
                <a:solidFill>
                  <a:prstClr val="black">
                    <a:tint val="75000"/>
                  </a:prstClr>
                </a:solidFill>
              </a:rPr>
              <a:pPr/>
              <a:t>‹#›</a:t>
            </a:fld>
            <a:endParaRPr lang="en-CA"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04E16-6C19-45C5-B3BC-94E1A0235350}" type="datetimeFigureOut">
              <a:rPr lang="en-US" smtClean="0">
                <a:solidFill>
                  <a:prstClr val="black">
                    <a:tint val="75000"/>
                  </a:prstClr>
                </a:solidFill>
              </a:rPr>
              <a:pPr/>
              <a:t>8/22/2012</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B860250-9F05-4E55-AD98-9CB5553A05C2}" type="slidenum">
              <a:rPr lang="en-CA" smtClean="0">
                <a:solidFill>
                  <a:prstClr val="black">
                    <a:tint val="75000"/>
                  </a:prstClr>
                </a:solidFill>
              </a:rPr>
              <a:pPr/>
              <a:t>‹#›</a:t>
            </a:fld>
            <a:endParaRPr lang="en-CA"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04E16-6C19-45C5-B3BC-94E1A0235350}" type="datetimeFigureOut">
              <a:rPr lang="en-US" smtClean="0">
                <a:solidFill>
                  <a:prstClr val="black">
                    <a:tint val="75000"/>
                  </a:prstClr>
                </a:solidFill>
              </a:rPr>
              <a:pPr/>
              <a:t>8/22/2012</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B860250-9F05-4E55-AD98-9CB5553A05C2}" type="slidenum">
              <a:rPr lang="en-CA" smtClean="0">
                <a:solidFill>
                  <a:prstClr val="black">
                    <a:tint val="75000"/>
                  </a:prstClr>
                </a:solidFill>
              </a:rPr>
              <a:pPr/>
              <a:t>‹#›</a:t>
            </a:fld>
            <a:endParaRPr lang="en-CA"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00B050"/>
            </a:gs>
            <a:gs pos="15000">
              <a:schemeClr val="tx1"/>
            </a:gs>
            <a:gs pos="26000">
              <a:srgbClr val="C4D6EB"/>
            </a:gs>
            <a:gs pos="100000">
              <a:srgbClr val="FFEBFA"/>
            </a:gs>
          </a:gsLst>
          <a:lin ang="36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D104E16-6C19-45C5-B3BC-94E1A0235350}" type="datetimeFigureOut">
              <a:rPr lang="en-US" smtClean="0">
                <a:solidFill>
                  <a:prstClr val="black">
                    <a:tint val="75000"/>
                  </a:prstClr>
                </a:solidFill>
              </a:rPr>
              <a:pPr defTabSz="914400"/>
              <a:t>8/22/2012</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B860250-9F05-4E55-AD98-9CB5553A05C2}" type="slidenum">
              <a:rPr lang="en-CA" smtClean="0">
                <a:solidFill>
                  <a:prstClr val="black">
                    <a:tint val="75000"/>
                  </a:prstClr>
                </a:solidFill>
              </a:rPr>
              <a:pPr defTabSz="914400"/>
              <a:t>‹#›</a:t>
            </a:fld>
            <a:endParaRPr lang="en-CA"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http://www.googletranslate" TargetMode="External"/><Relationship Id="rId3" Type="http://schemas.openxmlformats.org/officeDocument/2006/relationships/hyperlink" Target="http://www.starfall.com" TargetMode="External"/><Relationship Id="rId7" Type="http://schemas.openxmlformats.org/officeDocument/2006/relationships/hyperlink" Target="http://www.kurzweiledu.com" TargetMode="External"/><Relationship Id="rId12" Type="http://schemas.openxmlformats.org/officeDocument/2006/relationships/hyperlink" Target="http://www.theroadmap.ca/home" TargetMode="External"/><Relationship Id="rId2" Type="http://schemas.openxmlformats.org/officeDocument/2006/relationships/hyperlink" Target="http://www.vocabulary.co.il/games2/vocquiz.php" TargetMode="External"/><Relationship Id="rId1" Type="http://schemas.openxmlformats.org/officeDocument/2006/relationships/slideLayout" Target="../slideLayouts/slideLayout2.xml"/><Relationship Id="rId6" Type="http://schemas.openxmlformats.org/officeDocument/2006/relationships/hyperlink" Target="http://www.eslgold.com" TargetMode="External"/><Relationship Id="rId11" Type="http://schemas.openxmlformats.org/officeDocument/2006/relationships/hyperlink" Target="http://www.free-english-study.com" TargetMode="External"/><Relationship Id="rId5" Type="http://schemas.openxmlformats.org/officeDocument/2006/relationships/hyperlink" Target="http://www.learnalberta.ca" TargetMode="External"/><Relationship Id="rId10" Type="http://schemas.openxmlformats.org/officeDocument/2006/relationships/hyperlink" Target="http://www.englishtalkworld.multiply.com" TargetMode="External"/><Relationship Id="rId4" Type="http://schemas.openxmlformats.org/officeDocument/2006/relationships/hyperlink" Target="http://www.digitaldialects" TargetMode="External"/><Relationship Id="rId9" Type="http://schemas.openxmlformats.org/officeDocument/2006/relationships/hyperlink" Target="http://www.hugosite.com" TargetMode="External"/></Relationships>
</file>

<file path=ppt/slides/_rels/slide92.xml.rels><?xml version="1.0" encoding="UTF-8" standalone="yes"?>
<Relationships xmlns="http://schemas.openxmlformats.org/package/2006/relationships"><Relationship Id="rId8" Type="http://schemas.openxmlformats.org/officeDocument/2006/relationships/hyperlink" Target="http://itunes.apple.com/us/app/vocabwiz-toefl/id319509494?mt=8" TargetMode="External"/><Relationship Id="rId13" Type="http://schemas.openxmlformats.org/officeDocument/2006/relationships/hyperlink" Target="http://www.speak-english-today.com/" TargetMode="External"/><Relationship Id="rId3" Type="http://schemas.openxmlformats.org/officeDocument/2006/relationships/hyperlink" Target="http://en.childrenslibrary.org/" TargetMode="External"/><Relationship Id="rId7" Type="http://schemas.openxmlformats.org/officeDocument/2006/relationships/hyperlink" Target="http://itunes.apple.com/us/app/pocket-english-eslbeginner/id316487889?mt=8" TargetMode="External"/><Relationship Id="rId12" Type="http://schemas.openxmlformats.org/officeDocument/2006/relationships/hyperlink" Target="http://www.rosettastone.com/" TargetMode="External"/><Relationship Id="rId2" Type="http://schemas.openxmlformats.org/officeDocument/2006/relationships/hyperlink" Target="http://www.digitaldialects.com/English.htm" TargetMode="External"/><Relationship Id="rId16" Type="http://schemas.openxmlformats.org/officeDocument/2006/relationships/hyperlink" Target="http://www.wordchamp.com/" TargetMode="External"/><Relationship Id="rId1" Type="http://schemas.openxmlformats.org/officeDocument/2006/relationships/slideLayout" Target="../slideLayouts/slideLayout7.xml"/><Relationship Id="rId6" Type="http://schemas.openxmlformats.org/officeDocument/2006/relationships/hyperlink" Target="http://itunes.apple.com/us/app/kaplan-toefl-vocabulary-flashcards/id310112006?mt=8" TargetMode="External"/><Relationship Id="rId11" Type="http://schemas.openxmlformats.org/officeDocument/2006/relationships/hyperlink" Target="http://www.onestopenglish.com/" TargetMode="External"/><Relationship Id="rId5" Type="http://schemas.openxmlformats.org/officeDocument/2006/relationships/hyperlink" Target="http://itunes.apple.com/us/app/a-english-speak-read-audio/id338982960?mt=8" TargetMode="External"/><Relationship Id="rId15" Type="http://schemas.openxmlformats.org/officeDocument/2006/relationships/hyperlink" Target="http://www.transparent.com/language-resources/games/" TargetMode="External"/><Relationship Id="rId10" Type="http://schemas.openxmlformats.org/officeDocument/2006/relationships/hyperlink" Target="http://www.lextutor.ca/" TargetMode="External"/><Relationship Id="rId4" Type="http://schemas.openxmlformats.org/officeDocument/2006/relationships/hyperlink" Target="http://www.eslgold.com/" TargetMode="External"/><Relationship Id="rId9" Type="http://schemas.openxmlformats.org/officeDocument/2006/relationships/hyperlink" Target="http://www.languagegames.org/" TargetMode="External"/><Relationship Id="rId14" Type="http://schemas.openxmlformats.org/officeDocument/2006/relationships/hyperlink" Target="http://www.storyplace.org/eel/eel.asp"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www.moodle.com/" TargetMode="External"/><Relationship Id="rId3" Type="http://schemas.openxmlformats.org/officeDocument/2006/relationships/hyperlink" Target="http://www.lingro.com/" TargetMode="External"/><Relationship Id="rId7" Type="http://schemas.openxmlformats.org/officeDocument/2006/relationships/hyperlink" Target="http://www.lextutor.ca/" TargetMode="External"/><Relationship Id="rId2" Type="http://schemas.openxmlformats.org/officeDocument/2006/relationships/hyperlink" Target="http://www.wordchamp.com/" TargetMode="External"/><Relationship Id="rId1" Type="http://schemas.openxmlformats.org/officeDocument/2006/relationships/slideLayout" Target="../slideLayouts/slideLayout7.xml"/><Relationship Id="rId6" Type="http://schemas.openxmlformats.org/officeDocument/2006/relationships/hyperlink" Target="http://www.lingorilla.com/" TargetMode="External"/><Relationship Id="rId5" Type="http://schemas.openxmlformats.org/officeDocument/2006/relationships/hyperlink" Target="http://www.vocabulary.com/" TargetMode="External"/><Relationship Id="rId4" Type="http://schemas.openxmlformats.org/officeDocument/2006/relationships/hyperlink" Target="http://www.readingenglish.net/"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en.childrenslibrary.org/" TargetMode="External"/><Relationship Id="rId3" Type="http://schemas.openxmlformats.org/officeDocument/2006/relationships/hyperlink" Target="http://itunes.apple.com/us/app/kaplan-toefl-vocabulary-flashcards/id310112006?mt=8" TargetMode="External"/><Relationship Id="rId7" Type="http://schemas.openxmlformats.org/officeDocument/2006/relationships/hyperlink" Target="http://www.lextutor.ca/" TargetMode="External"/><Relationship Id="rId2" Type="http://schemas.openxmlformats.org/officeDocument/2006/relationships/hyperlink" Target="http://itunes.apple.com/us/app/a-english-speak-read-audio/id338982960?mt=8" TargetMode="External"/><Relationship Id="rId1" Type="http://schemas.openxmlformats.org/officeDocument/2006/relationships/slideLayout" Target="../slideLayouts/slideLayout2.xml"/><Relationship Id="rId6" Type="http://schemas.openxmlformats.org/officeDocument/2006/relationships/hyperlink" Target="http://www.ingentaconnect.com/content/tesol/tq;jsessionid=1t9w7npvp1pb8.alice" TargetMode="External"/><Relationship Id="rId5" Type="http://schemas.openxmlformats.org/officeDocument/2006/relationships/hyperlink" Target="http://itunes.apple.com/us/app/vocabwiz-toefl/id319509494?mt=8" TargetMode="External"/><Relationship Id="rId4" Type="http://schemas.openxmlformats.org/officeDocument/2006/relationships/hyperlink" Target="http://itunes.apple.com/us/app/pocket-english-eslbeginner/id316487889?mt=8" TargetMode="External"/></Relationships>
</file>

<file path=ppt/slides/_rels/slide95.xml.rels><?xml version="1.0" encoding="UTF-8" standalone="yes"?>
<Relationships xmlns="http://schemas.openxmlformats.org/package/2006/relationships"><Relationship Id="rId8" Type="http://schemas.openxmlformats.org/officeDocument/2006/relationships/hyperlink" Target="http://www.digitaldialects.com/English.htm" TargetMode="External"/><Relationship Id="rId3" Type="http://schemas.openxmlformats.org/officeDocument/2006/relationships/hyperlink" Target="http://grover.concordia.ca/epearl/promo/en/index.php" TargetMode="External"/><Relationship Id="rId7" Type="http://schemas.openxmlformats.org/officeDocument/2006/relationships/hyperlink" Target="http://www.free-english-study.com/" TargetMode="External"/><Relationship Id="rId2" Type="http://schemas.openxmlformats.org/officeDocument/2006/relationships/hyperlink" Target="http://www.nrrf.org/PhonicsPrimer.pdf" TargetMode="External"/><Relationship Id="rId1" Type="http://schemas.openxmlformats.org/officeDocument/2006/relationships/slideLayout" Target="../slideLayouts/slideLayout2.xml"/><Relationship Id="rId6" Type="http://schemas.openxmlformats.org/officeDocument/2006/relationships/hyperlink" Target="http://www.wordchamp.com/" TargetMode="External"/><Relationship Id="rId5" Type="http://schemas.openxmlformats.org/officeDocument/2006/relationships/hyperlink" Target="http://www.eslgold.com/" TargetMode="External"/><Relationship Id="rId10" Type="http://schemas.openxmlformats.org/officeDocument/2006/relationships/hyperlink" Target="http://www.sedl.org/reading/framework/overview.html" TargetMode="External"/><Relationship Id="rId4" Type="http://schemas.openxmlformats.org/officeDocument/2006/relationships/hyperlink" Target="http://www.speak-english-today.com/" TargetMode="External"/><Relationship Id="rId9" Type="http://schemas.openxmlformats.org/officeDocument/2006/relationships/hyperlink" Target="http://www.readingenglish.net/"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readinglady.com/index.php?&amp;MMN_position=1:1" TargetMode="External"/><Relationship Id="rId3" Type="http://schemas.openxmlformats.org/officeDocument/2006/relationships/hyperlink" Target="http://www.piaget.org/contact.html" TargetMode="External"/><Relationship Id="rId7" Type="http://schemas.openxmlformats.org/officeDocument/2006/relationships/hyperlink" Target="http://www.lingorilla.com/index.php" TargetMode="External"/><Relationship Id="rId12" Type="http://schemas.openxmlformats.org/officeDocument/2006/relationships/hyperlink" Target="http://indigo.ie/~sdblang/personal/papers/papers.htm" TargetMode="External"/><Relationship Id="rId2" Type="http://schemas.openxmlformats.org/officeDocument/2006/relationships/hyperlink" Target="http://en.childrenslibrary.org/" TargetMode="External"/><Relationship Id="rId1" Type="http://schemas.openxmlformats.org/officeDocument/2006/relationships/slideLayout" Target="../slideLayouts/slideLayout7.xml"/><Relationship Id="rId6" Type="http://schemas.openxmlformats.org/officeDocument/2006/relationships/hyperlink" Target="http://journals.cambridge.org/action/displayAbstract?fromPage=online&amp;aid=534812" TargetMode="External"/><Relationship Id="rId11" Type="http://schemas.openxmlformats.org/officeDocument/2006/relationships/hyperlink" Target="http://iteslj.org/" TargetMode="External"/><Relationship Id="rId5" Type="http://schemas.openxmlformats.org/officeDocument/2006/relationships/hyperlink" Target="http://iteslj.org/Articles/Lee-CALLbarriers.html" TargetMode="External"/><Relationship Id="rId10" Type="http://schemas.openxmlformats.org/officeDocument/2006/relationships/hyperlink" Target="http://www.onestopenglish.com/" TargetMode="External"/><Relationship Id="rId4" Type="http://schemas.openxmlformats.org/officeDocument/2006/relationships/hyperlink" Target="http://www.languagegames.org/" TargetMode="External"/><Relationship Id="rId9" Type="http://schemas.openxmlformats.org/officeDocument/2006/relationships/hyperlink" Target="http://lingro.com/"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www.gse.uci.edu/ed168/resume.html" TargetMode="External"/><Relationship Id="rId3" Type="http://schemas.openxmlformats.org/officeDocument/2006/relationships/hyperlink" Target="http://moodle.org/about/" TargetMode="External"/><Relationship Id="rId7" Type="http://schemas.openxmlformats.org/officeDocument/2006/relationships/hyperlink" Target="http://iteslj.org/" TargetMode="External"/><Relationship Id="rId2" Type="http://schemas.openxmlformats.org/officeDocument/2006/relationships/hyperlink" Target="http://www.storyplace.org/storyplace.asp" TargetMode="External"/><Relationship Id="rId1" Type="http://schemas.openxmlformats.org/officeDocument/2006/relationships/slideLayout" Target="../slideLayouts/slideLayout2.xml"/><Relationship Id="rId6" Type="http://schemas.openxmlformats.org/officeDocument/2006/relationships/hyperlink" Target="http://www.rosettastone.com/" TargetMode="External"/><Relationship Id="rId5" Type="http://schemas.openxmlformats.org/officeDocument/2006/relationships/hyperlink" Target="http://www.onestopenglish.com/" TargetMode="External"/><Relationship Id="rId4" Type="http://schemas.openxmlformats.org/officeDocument/2006/relationships/hyperlink" Target="http://www.nrrf.org/PhonicsPrimer.pdf"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transparent.com/language-resources/games/" TargetMode="External"/><Relationship Id="rId2" Type="http://schemas.openxmlformats.org/officeDocument/2006/relationships/hyperlink" Target="http://www.prel.org/products/products/effect-cai.htm" TargetMode="External"/><Relationship Id="rId1" Type="http://schemas.openxmlformats.org/officeDocument/2006/relationships/slideLayout" Target="../slideLayouts/slideLayout2.xml"/><Relationship Id="rId5" Type="http://schemas.openxmlformats.org/officeDocument/2006/relationships/hyperlink" Target="http://www.wordchamp.com/lingua2/Home.do" TargetMode="External"/><Relationship Id="rId4" Type="http://schemas.openxmlformats.org/officeDocument/2006/relationships/hyperlink" Target="http://www.vocabular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62050"/>
            <a:ext cx="7772400" cy="2914651"/>
          </a:xfrm>
        </p:spPr>
        <p:txBody>
          <a:bodyPr>
            <a:normAutofit fontScale="90000"/>
          </a:bodyPr>
          <a:lstStyle/>
          <a:p>
            <a:r>
              <a:rPr lang="en-US" sz="5300" b="1" dirty="0" smtClean="0">
                <a:effectLst>
                  <a:outerShdw blurRad="38100" dist="38100" dir="2700000" algn="tl">
                    <a:srgbClr val="000000">
                      <a:alpha val="43137"/>
                    </a:srgbClr>
                  </a:outerShdw>
                </a:effectLst>
              </a:rPr>
              <a:t>CALL</a:t>
            </a:r>
            <a:r>
              <a:rPr lang="en-US" dirty="0" smtClean="0"/>
              <a:t> </a:t>
            </a:r>
            <a:br>
              <a:rPr lang="en-US" dirty="0" smtClean="0"/>
            </a:br>
            <a:r>
              <a:rPr lang="en-CA" dirty="0" smtClean="0">
                <a:effectLst>
                  <a:outerShdw blurRad="38100" dist="38100" dir="2700000" algn="tl">
                    <a:srgbClr val="000000">
                      <a:alpha val="43137"/>
                    </a:srgbClr>
                  </a:outerShdw>
                </a:effectLst>
              </a:rPr>
              <a:t>Computer </a:t>
            </a:r>
            <a:r>
              <a:rPr lang="en-CA" dirty="0">
                <a:effectLst>
                  <a:outerShdw blurRad="38100" dist="38100" dir="2700000" algn="tl">
                    <a:srgbClr val="000000">
                      <a:alpha val="43137"/>
                    </a:srgbClr>
                  </a:outerShdw>
                </a:effectLst>
              </a:rPr>
              <a:t>A</a:t>
            </a:r>
            <a:r>
              <a:rPr lang="en-CA" dirty="0" smtClean="0">
                <a:effectLst>
                  <a:outerShdw blurRad="38100" dist="38100" dir="2700000" algn="tl">
                    <a:srgbClr val="000000">
                      <a:alpha val="43137"/>
                    </a:srgbClr>
                  </a:outerShdw>
                </a:effectLst>
              </a:rPr>
              <a:t>ssisted </a:t>
            </a:r>
            <a:r>
              <a:rPr lang="en-CA" dirty="0">
                <a:effectLst>
                  <a:outerShdw blurRad="38100" dist="38100" dir="2700000" algn="tl">
                    <a:srgbClr val="000000">
                      <a:alpha val="43137"/>
                    </a:srgbClr>
                  </a:outerShdw>
                </a:effectLst>
              </a:rPr>
              <a:t>L</a:t>
            </a:r>
            <a:r>
              <a:rPr lang="en-CA" dirty="0" smtClean="0">
                <a:effectLst>
                  <a:outerShdw blurRad="38100" dist="38100" dir="2700000" algn="tl">
                    <a:srgbClr val="000000">
                      <a:alpha val="43137"/>
                    </a:srgbClr>
                  </a:outerShdw>
                </a:effectLst>
              </a:rPr>
              <a:t>anguage Learning </a:t>
            </a:r>
            <a:r>
              <a:rPr lang="en-CA" dirty="0" smtClean="0"/>
              <a:t>and Its </a:t>
            </a:r>
            <a:r>
              <a:rPr lang="en-CA" dirty="0"/>
              <a:t>U</a:t>
            </a:r>
            <a:r>
              <a:rPr lang="en-CA" dirty="0" smtClean="0"/>
              <a:t>se in </a:t>
            </a:r>
            <a:br>
              <a:rPr lang="en-CA" dirty="0" smtClean="0"/>
            </a:br>
            <a:r>
              <a:rPr lang="en-CA" dirty="0" smtClean="0"/>
              <a:t>Reading Instruction </a:t>
            </a:r>
            <a:r>
              <a:rPr lang="en-US" dirty="0" smtClean="0"/>
              <a:t/>
            </a:r>
            <a:br>
              <a:rPr lang="en-US" dirty="0" smtClean="0"/>
            </a:br>
            <a:r>
              <a:rPr lang="en-CA" dirty="0" smtClean="0"/>
              <a:t>for Low Proficiency ELLs</a:t>
            </a:r>
            <a:r>
              <a:rPr lang="en-US" dirty="0" smtClean="0"/>
              <a:t/>
            </a:r>
            <a:br>
              <a:rPr lang="en-US" dirty="0" smtClean="0"/>
            </a:br>
            <a:endParaRPr lang="en-US" dirty="0"/>
          </a:p>
        </p:txBody>
      </p:sp>
      <p:sp>
        <p:nvSpPr>
          <p:cNvPr id="3" name="Subtitle 2"/>
          <p:cNvSpPr>
            <a:spLocks noGrp="1"/>
          </p:cNvSpPr>
          <p:nvPr>
            <p:ph type="subTitle" idx="1"/>
          </p:nvPr>
        </p:nvSpPr>
        <p:spPr>
          <a:xfrm>
            <a:off x="1371600" y="4076701"/>
            <a:ext cx="6400800" cy="1752600"/>
          </a:xfrm>
        </p:spPr>
        <p:txBody>
          <a:bodyPr/>
          <a:lstStyle/>
          <a:p>
            <a:r>
              <a:rPr lang="en-CA" dirty="0" smtClean="0">
                <a:solidFill>
                  <a:srgbClr val="6161D9"/>
                </a:solidFill>
              </a:rPr>
              <a:t>Presented by: Vanessa Benoit, Brenda </a:t>
            </a:r>
            <a:r>
              <a:rPr lang="en-CA" dirty="0" err="1" smtClean="0">
                <a:solidFill>
                  <a:srgbClr val="6161D9"/>
                </a:solidFill>
              </a:rPr>
              <a:t>Fediuk</a:t>
            </a:r>
            <a:r>
              <a:rPr lang="en-CA" dirty="0" smtClean="0">
                <a:solidFill>
                  <a:srgbClr val="6161D9"/>
                </a:solidFill>
              </a:rPr>
              <a:t>, Alannah Twin</a:t>
            </a:r>
            <a:endParaRPr lang="en-US" dirty="0" smtClean="0">
              <a:solidFill>
                <a:srgbClr val="6161D9"/>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579" y="-269321"/>
            <a:ext cx="8229600" cy="1143000"/>
          </a:xfrm>
        </p:spPr>
        <p:txBody>
          <a:bodyPr>
            <a:normAutofit/>
          </a:bodyPr>
          <a:lstStyle/>
          <a:p>
            <a:r>
              <a:rPr lang="en-US" sz="3200" dirty="0" err="1" smtClean="0">
                <a:solidFill>
                  <a:srgbClr val="FFFF00"/>
                </a:solidFill>
                <a:effectLst>
                  <a:outerShdw blurRad="38100" dist="38100" dir="2700000" algn="tl">
                    <a:srgbClr val="000000">
                      <a:alpha val="43137"/>
                    </a:srgbClr>
                  </a:outerShdw>
                </a:effectLst>
              </a:rPr>
              <a:t>Loucky’s</a:t>
            </a:r>
            <a:r>
              <a:rPr lang="en-US" sz="3200" dirty="0" smtClean="0">
                <a:solidFill>
                  <a:srgbClr val="FFFF00"/>
                </a:solidFill>
                <a:effectLst>
                  <a:outerShdw blurRad="38100" dist="38100" dir="2700000" algn="tl">
                    <a:srgbClr val="000000">
                      <a:alpha val="43137"/>
                    </a:srgbClr>
                  </a:outerShdw>
                </a:effectLst>
              </a:rPr>
              <a:t> ORS Diagram</a:t>
            </a:r>
            <a:endParaRPr lang="en-US" sz="3200" dirty="0">
              <a:solidFill>
                <a:srgbClr val="FFFF00"/>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2" cstate="print"/>
          <a:srcRect/>
          <a:stretch>
            <a:fillRect/>
          </a:stretch>
        </p:blipFill>
        <p:spPr bwMode="auto">
          <a:xfrm>
            <a:off x="1419262" y="709684"/>
            <a:ext cx="6223483" cy="5914954"/>
          </a:xfrm>
          <a:prstGeom prst="rect">
            <a:avLst/>
          </a:prstGeom>
          <a:noFill/>
          <a:ln w="9525">
            <a:noFill/>
            <a:miter lim="800000"/>
            <a:headEnd/>
            <a:tailEnd/>
          </a:ln>
        </p:spPr>
      </p:pic>
      <p:sp>
        <p:nvSpPr>
          <p:cNvPr id="3" name="TextBox 2"/>
          <p:cNvSpPr txBox="1"/>
          <p:nvPr/>
        </p:nvSpPr>
        <p:spPr>
          <a:xfrm>
            <a:off x="7642745" y="6223379"/>
            <a:ext cx="1378425" cy="307777"/>
          </a:xfrm>
          <a:prstGeom prst="rect">
            <a:avLst/>
          </a:prstGeom>
          <a:noFill/>
        </p:spPr>
        <p:txBody>
          <a:bodyPr wrap="square" rtlCol="0">
            <a:spAutoFit/>
          </a:bodyPr>
          <a:lstStyle/>
          <a:p>
            <a:r>
              <a:rPr lang="en-CA" sz="1400" dirty="0" smtClean="0"/>
              <a:t>(2010, p. 235)</a:t>
            </a:r>
            <a:endParaRPr lang="en-CA"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689792">
            <a:off x="-1869744" y="520299"/>
            <a:ext cx="6243851" cy="842962"/>
          </a:xfrm>
        </p:spPr>
        <p:txBody>
          <a:bodyPr>
            <a:normAutofit fontScale="90000"/>
          </a:bodyPr>
          <a:lstStyle/>
          <a:p>
            <a:r>
              <a:rPr lang="en-US" dirty="0" smtClean="0">
                <a:solidFill>
                  <a:srgbClr val="6161D9"/>
                </a:solidFill>
                <a:effectLst>
                  <a:outerShdw blurRad="38100" dist="38100" dir="2700000" algn="tl">
                    <a:srgbClr val="000000">
                      <a:alpha val="43137"/>
                    </a:srgbClr>
                  </a:outerShdw>
                </a:effectLst>
              </a:rPr>
              <a:t>History </a:t>
            </a:r>
            <a:r>
              <a:rPr lang="en-US" dirty="0" smtClean="0"/>
              <a:t/>
            </a:r>
            <a:br>
              <a:rPr lang="en-US" dirty="0" smtClean="0"/>
            </a:br>
            <a:endParaRPr lang="en-US" dirty="0"/>
          </a:p>
        </p:txBody>
      </p:sp>
      <p:sp>
        <p:nvSpPr>
          <p:cNvPr id="3" name="Content Placeholder 2"/>
          <p:cNvSpPr>
            <a:spLocks noGrp="1"/>
          </p:cNvSpPr>
          <p:nvPr>
            <p:ph idx="1"/>
          </p:nvPr>
        </p:nvSpPr>
        <p:spPr>
          <a:xfrm>
            <a:off x="702860" y="2165539"/>
            <a:ext cx="8229600" cy="4525963"/>
          </a:xfrm>
        </p:spPr>
        <p:txBody>
          <a:bodyPr>
            <a:normAutofit fontScale="92500" lnSpcReduction="20000"/>
          </a:bodyPr>
          <a:lstStyle/>
          <a:p>
            <a:r>
              <a:rPr lang="en-US" sz="2400" dirty="0" smtClean="0">
                <a:effectLst>
                  <a:outerShdw blurRad="38100" dist="38100" dir="2700000" algn="tl">
                    <a:srgbClr val="000000">
                      <a:alpha val="43137"/>
                    </a:srgbClr>
                  </a:outerShdw>
                </a:effectLst>
              </a:rPr>
              <a:t>Is CALL an effective method to teach reading? </a:t>
            </a:r>
          </a:p>
          <a:p>
            <a:pPr>
              <a:buNone/>
            </a:pPr>
            <a:r>
              <a:rPr lang="en-US" sz="2400" dirty="0" smtClean="0">
                <a:effectLst>
                  <a:outerShdw blurRad="38100" dist="38100" dir="2700000" algn="tl">
                    <a:srgbClr val="000000">
                      <a:alpha val="43137"/>
                    </a:srgbClr>
                  </a:outerShdw>
                </a:effectLst>
              </a:rPr>
              <a:t>	Yes, research supports this as having a positive impact on reading achievement (</a:t>
            </a:r>
            <a:r>
              <a:rPr lang="en-US" sz="2400" dirty="0" err="1" smtClean="0">
                <a:effectLst>
                  <a:outerShdw blurRad="38100" dist="38100" dir="2700000" algn="tl">
                    <a:srgbClr val="000000">
                      <a:alpha val="43137"/>
                    </a:srgbClr>
                  </a:outerShdw>
                </a:effectLst>
              </a:rPr>
              <a:t>Soe</a:t>
            </a:r>
            <a:r>
              <a:rPr lang="en-US" sz="2400" dirty="0" smtClean="0">
                <a:effectLst>
                  <a:outerShdw blurRad="38100" dist="38100" dir="2700000" algn="tl">
                    <a:srgbClr val="000000">
                      <a:alpha val="43137"/>
                    </a:srgbClr>
                  </a:outerShdw>
                </a:effectLst>
              </a:rPr>
              <a:t>, Koki, &amp; Chang, 2000).</a:t>
            </a:r>
          </a:p>
          <a:p>
            <a:pPr>
              <a:buNone/>
            </a:pPr>
            <a:endParaRPr lang="en-US" sz="2400" dirty="0" smtClean="0">
              <a:effectLst>
                <a:outerShdw blurRad="38100" dist="38100" dir="2700000" algn="tl">
                  <a:srgbClr val="000000">
                    <a:alpha val="43137"/>
                  </a:srgbClr>
                </a:outerShdw>
              </a:effectLst>
            </a:endParaRPr>
          </a:p>
          <a:p>
            <a:r>
              <a:rPr lang="en-US" sz="2400" dirty="0" smtClean="0">
                <a:effectLst>
                  <a:outerShdw blurRad="38100" dist="38100" dir="2700000" algn="tl">
                    <a:srgbClr val="000000">
                      <a:alpha val="43137"/>
                    </a:srgbClr>
                  </a:outerShdw>
                </a:effectLst>
              </a:rPr>
              <a:t>Computers have assisted in teaching language since </a:t>
            </a:r>
            <a:r>
              <a:rPr lang="en-US" sz="2400" dirty="0" smtClean="0">
                <a:effectLst>
                  <a:outerShdw blurRad="38100" dist="38100" dir="2700000" algn="tl">
                    <a:srgbClr val="000000">
                      <a:alpha val="43137"/>
                    </a:srgbClr>
                  </a:outerShdw>
                </a:effectLst>
              </a:rPr>
              <a:t>1960 (Lee, 2000)</a:t>
            </a:r>
            <a:endParaRPr lang="en-US" sz="2400" dirty="0" smtClean="0">
              <a:effectLst>
                <a:outerShdw blurRad="38100" dist="38100" dir="2700000" algn="tl">
                  <a:srgbClr val="000000">
                    <a:alpha val="43137"/>
                  </a:srgbClr>
                </a:outerShdw>
              </a:effectLst>
            </a:endParaRPr>
          </a:p>
          <a:p>
            <a:endParaRPr lang="en-US" sz="2400" dirty="0" smtClean="0">
              <a:effectLst>
                <a:outerShdw blurRad="38100" dist="38100" dir="2700000" algn="tl">
                  <a:srgbClr val="000000">
                    <a:alpha val="43137"/>
                  </a:srgbClr>
                </a:outerShdw>
              </a:effectLst>
            </a:endParaRPr>
          </a:p>
          <a:p>
            <a:r>
              <a:rPr lang="en-US" sz="2400" dirty="0" err="1" smtClean="0">
                <a:effectLst>
                  <a:outerShdw blurRad="38100" dist="38100" dir="2700000" algn="tl">
                    <a:srgbClr val="000000">
                      <a:alpha val="43137"/>
                    </a:srgbClr>
                  </a:outerShdw>
                </a:effectLst>
              </a:rPr>
              <a:t>Behaviourist</a:t>
            </a:r>
            <a:r>
              <a:rPr lang="en-US" sz="2400" dirty="0" smtClean="0">
                <a:effectLst>
                  <a:outerShdw blurRad="38100" dist="38100" dir="2700000" algn="tl">
                    <a:srgbClr val="000000">
                      <a:alpha val="43137"/>
                    </a:srgbClr>
                  </a:outerShdw>
                </a:effectLst>
              </a:rPr>
              <a:t>  - 1970: Drill and Kill = PLATO</a:t>
            </a:r>
          </a:p>
          <a:p>
            <a:r>
              <a:rPr lang="en-US" sz="2400" dirty="0" smtClean="0">
                <a:effectLst>
                  <a:outerShdw blurRad="38100" dist="38100" dir="2700000" algn="tl">
                    <a:srgbClr val="000000">
                      <a:alpha val="43137"/>
                    </a:srgbClr>
                  </a:outerShdw>
                </a:effectLst>
              </a:rPr>
              <a:t>Communicative – 1980:  Generative and Expressive =</a:t>
            </a:r>
          </a:p>
          <a:p>
            <a:pPr>
              <a:buNone/>
            </a:pPr>
            <a:r>
              <a:rPr lang="en-US" sz="2400" dirty="0" smtClean="0">
                <a:effectLst>
                  <a:outerShdw blurRad="38100" dist="38100" dir="2700000" algn="tl">
                    <a:srgbClr val="000000">
                      <a:alpha val="43137"/>
                    </a:srgbClr>
                  </a:outerShdw>
                </a:effectLst>
              </a:rPr>
              <a:t>	reconstruction and simulation software</a:t>
            </a:r>
          </a:p>
          <a:p>
            <a:r>
              <a:rPr lang="en-US" sz="2400" dirty="0" smtClean="0">
                <a:effectLst>
                  <a:outerShdw blurRad="38100" dist="38100" dir="2700000" algn="tl">
                    <a:srgbClr val="000000">
                      <a:alpha val="43137"/>
                    </a:srgbClr>
                  </a:outerShdw>
                </a:effectLst>
              </a:rPr>
              <a:t>Integrative – 1990:  Socio-cognitive = use of meaningful contexts</a:t>
            </a: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encompassing all aspects of </a:t>
            </a:r>
            <a:r>
              <a:rPr lang="en-US" sz="2400" dirty="0" smtClean="0">
                <a:effectLst>
                  <a:outerShdw blurRad="38100" dist="38100" dir="2700000" algn="tl">
                    <a:srgbClr val="000000">
                      <a:alpha val="43137"/>
                    </a:srgbClr>
                  </a:outerShdw>
                </a:effectLst>
              </a:rPr>
              <a:t>language (Lee, 2000)</a:t>
            </a:r>
            <a:endParaRPr lang="en-US" sz="2400" dirty="0" smtClean="0">
              <a:effectLst>
                <a:outerShdw blurRad="38100" dist="38100" dir="2700000" algn="tl">
                  <a:srgbClr val="000000">
                    <a:alpha val="43137"/>
                  </a:srgbClr>
                </a:outerShdw>
              </a:effectLst>
            </a:endParaRPr>
          </a:p>
          <a:p>
            <a:pPr>
              <a:buNone/>
            </a:pPr>
            <a:r>
              <a:rPr lang="en-US" sz="2400" dirty="0" smtClean="0"/>
              <a:t>							</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510" y="0"/>
            <a:ext cx="8229600" cy="1143000"/>
          </a:xfrm>
        </p:spPr>
        <p:txBody>
          <a:bodyPr/>
          <a:lstStyle/>
          <a:p>
            <a:r>
              <a:rPr lang="en-US" dirty="0" smtClean="0">
                <a:solidFill>
                  <a:srgbClr val="6161D9"/>
                </a:solidFill>
                <a:effectLst>
                  <a:outerShdw blurRad="38100" dist="38100" dir="2700000" algn="tl">
                    <a:srgbClr val="000000">
                      <a:alpha val="43137"/>
                    </a:srgbClr>
                  </a:outerShdw>
                </a:effectLst>
              </a:rPr>
              <a:t>Why Use CALL?</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14400" y="2019869"/>
            <a:ext cx="8229600" cy="4525963"/>
          </a:xfrm>
        </p:spPr>
        <p:txBody>
          <a:bodyPr>
            <a:normAutofit fontScale="92500" lnSpcReduction="20000"/>
          </a:bodyPr>
          <a:lstStyle/>
          <a:p>
            <a:r>
              <a:rPr lang="en-US" dirty="0" smtClean="0">
                <a:effectLst>
                  <a:outerShdw blurRad="38100" dist="38100" dir="2700000" algn="tl">
                    <a:srgbClr val="000000">
                      <a:alpha val="43137"/>
                    </a:srgbClr>
                  </a:outerShdw>
                </a:effectLst>
              </a:rPr>
              <a:t>Experiential learning</a:t>
            </a:r>
          </a:p>
          <a:p>
            <a:r>
              <a:rPr lang="en-US" dirty="0" smtClean="0">
                <a:effectLst>
                  <a:outerShdw blurRad="38100" dist="38100" dir="2700000" algn="tl">
                    <a:srgbClr val="000000">
                      <a:alpha val="43137"/>
                    </a:srgbClr>
                  </a:outerShdw>
                </a:effectLst>
              </a:rPr>
              <a:t>Motivation</a:t>
            </a:r>
          </a:p>
          <a:p>
            <a:r>
              <a:rPr lang="en-US" dirty="0" smtClean="0">
                <a:effectLst>
                  <a:outerShdw blurRad="38100" dist="38100" dir="2700000" algn="tl">
                    <a:srgbClr val="000000">
                      <a:alpha val="43137"/>
                    </a:srgbClr>
                  </a:outerShdw>
                </a:effectLst>
              </a:rPr>
              <a:t>Enhancing student </a:t>
            </a:r>
            <a:r>
              <a:rPr lang="en-US" dirty="0">
                <a:effectLst>
                  <a:outerShdw blurRad="38100" dist="38100" dir="2700000" algn="tl">
                    <a:srgbClr val="000000">
                      <a:alpha val="43137"/>
                    </a:srgbClr>
                  </a:outerShdw>
                </a:effectLst>
              </a:rPr>
              <a:t>a</a:t>
            </a:r>
            <a:r>
              <a:rPr lang="en-US" dirty="0" smtClean="0">
                <a:effectLst>
                  <a:outerShdw blurRad="38100" dist="38100" dir="2700000" algn="tl">
                    <a:srgbClr val="000000">
                      <a:alpha val="43137"/>
                    </a:srgbClr>
                  </a:outerShdw>
                </a:effectLst>
              </a:rPr>
              <a:t>chievement</a:t>
            </a:r>
          </a:p>
          <a:p>
            <a:r>
              <a:rPr lang="en-US" dirty="0" smtClean="0">
                <a:effectLst>
                  <a:outerShdw blurRad="38100" dist="38100" dir="2700000" algn="tl">
                    <a:srgbClr val="000000">
                      <a:alpha val="43137"/>
                    </a:srgbClr>
                  </a:outerShdw>
                </a:effectLst>
              </a:rPr>
              <a:t>Authentic materials for study</a:t>
            </a:r>
          </a:p>
          <a:p>
            <a:r>
              <a:rPr lang="en-US" dirty="0" smtClean="0">
                <a:effectLst>
                  <a:outerShdw blurRad="38100" dist="38100" dir="2700000" algn="tl">
                    <a:srgbClr val="000000">
                      <a:alpha val="43137"/>
                    </a:srgbClr>
                  </a:outerShdw>
                </a:effectLst>
              </a:rPr>
              <a:t>Greater interaction</a:t>
            </a:r>
          </a:p>
          <a:p>
            <a:r>
              <a:rPr lang="en-US" dirty="0" smtClean="0">
                <a:effectLst>
                  <a:outerShdw blurRad="38100" dist="38100" dir="2700000" algn="tl">
                    <a:srgbClr val="000000">
                      <a:alpha val="43137"/>
                    </a:srgbClr>
                  </a:outerShdw>
                </a:effectLst>
              </a:rPr>
              <a:t>Individualization</a:t>
            </a:r>
          </a:p>
          <a:p>
            <a:r>
              <a:rPr lang="en-US" dirty="0" smtClean="0">
                <a:effectLst>
                  <a:outerShdw blurRad="38100" dist="38100" dir="2700000" algn="tl">
                    <a:srgbClr val="000000">
                      <a:alpha val="43137"/>
                    </a:srgbClr>
                  </a:outerShdw>
                </a:effectLst>
              </a:rPr>
              <a:t>Broader source of information</a:t>
            </a:r>
          </a:p>
          <a:p>
            <a:r>
              <a:rPr lang="en-US" dirty="0" smtClean="0">
                <a:effectLst>
                  <a:outerShdw blurRad="38100" dist="38100" dir="2700000" algn="tl">
                    <a:srgbClr val="000000">
                      <a:alpha val="43137"/>
                    </a:srgbClr>
                  </a:outerShdw>
                </a:effectLst>
              </a:rPr>
              <a:t>Global </a:t>
            </a:r>
            <a:r>
              <a:rPr lang="en-US" dirty="0" smtClean="0">
                <a:effectLst>
                  <a:outerShdw blurRad="38100" dist="38100" dir="2700000" algn="tl">
                    <a:srgbClr val="000000">
                      <a:alpha val="43137"/>
                    </a:srgbClr>
                  </a:outerShdw>
                </a:effectLst>
              </a:rPr>
              <a:t>understanding (Lee, 2000)</a:t>
            </a:r>
            <a:endParaRPr lang="en-US" dirty="0" smtClean="0">
              <a:effectLst>
                <a:outerShdw blurRad="38100" dist="38100" dir="2700000" algn="tl">
                  <a:srgbClr val="000000">
                    <a:alpha val="43137"/>
                  </a:srgbClr>
                </a:outerShdw>
              </a:effectLst>
            </a:endParaRPr>
          </a:p>
          <a:p>
            <a:pPr lvl="8">
              <a:buNone/>
            </a:pP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17149">
            <a:off x="-2640842" y="56274"/>
            <a:ext cx="8229600" cy="1143000"/>
          </a:xfrm>
        </p:spPr>
        <p:txBody>
          <a:bodyPr/>
          <a:lstStyle/>
          <a:p>
            <a:r>
              <a:rPr lang="en-US" dirty="0" smtClean="0">
                <a:solidFill>
                  <a:srgbClr val="6161D9"/>
                </a:solidFill>
                <a:effectLst>
                  <a:outerShdw blurRad="38100" dist="38100" dir="2700000" algn="tl">
                    <a:srgbClr val="000000">
                      <a:alpha val="43137"/>
                    </a:srgbClr>
                  </a:outerShdw>
                </a:effectLst>
              </a:rPr>
              <a:t>Barriers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32037"/>
            <a:ext cx="8229600" cy="4525963"/>
          </a:xfrm>
        </p:spPr>
        <p:txBody>
          <a:bodyPr>
            <a:normAutofit/>
          </a:bodyPr>
          <a:lstStyle/>
          <a:p>
            <a:r>
              <a:rPr lang="en-US" dirty="0" smtClean="0">
                <a:effectLst>
                  <a:outerShdw blurRad="38100" dist="38100" dir="2700000" algn="tl">
                    <a:srgbClr val="000000">
                      <a:alpha val="43137"/>
                    </a:srgbClr>
                  </a:outerShdw>
                </a:effectLst>
              </a:rPr>
              <a:t>Financial</a:t>
            </a:r>
          </a:p>
          <a:p>
            <a:r>
              <a:rPr lang="en-US" dirty="0" smtClean="0">
                <a:effectLst>
                  <a:outerShdw blurRad="38100" dist="38100" dir="2700000" algn="tl">
                    <a:srgbClr val="000000">
                      <a:alpha val="43137"/>
                    </a:srgbClr>
                  </a:outerShdw>
                </a:effectLst>
              </a:rPr>
              <a:t>Availability of equipment</a:t>
            </a:r>
          </a:p>
          <a:p>
            <a:r>
              <a:rPr lang="en-US" dirty="0" smtClean="0">
                <a:effectLst>
                  <a:outerShdw blurRad="38100" dist="38100" dir="2700000" algn="tl">
                    <a:srgbClr val="000000">
                      <a:alpha val="43137"/>
                    </a:srgbClr>
                  </a:outerShdw>
                </a:effectLst>
              </a:rPr>
              <a:t>Technical and theoretical </a:t>
            </a:r>
            <a:r>
              <a:rPr lang="en-US" dirty="0">
                <a:effectLst>
                  <a:outerShdw blurRad="38100" dist="38100" dir="2700000" algn="tl">
                    <a:srgbClr val="000000">
                      <a:alpha val="43137"/>
                    </a:srgbClr>
                  </a:outerShdw>
                </a:effectLst>
              </a:rPr>
              <a:t>k</a:t>
            </a:r>
            <a:r>
              <a:rPr lang="en-US" dirty="0" smtClean="0">
                <a:effectLst>
                  <a:outerShdw blurRad="38100" dist="38100" dir="2700000" algn="tl">
                    <a:srgbClr val="000000">
                      <a:alpha val="43137"/>
                    </a:srgbClr>
                  </a:outerShdw>
                </a:effectLst>
              </a:rPr>
              <a:t>nowledge</a:t>
            </a:r>
          </a:p>
          <a:p>
            <a:r>
              <a:rPr lang="en-US" dirty="0" smtClean="0">
                <a:effectLst>
                  <a:outerShdw blurRad="38100" dist="38100" dir="2700000" algn="tl">
                    <a:srgbClr val="000000">
                      <a:alpha val="43137"/>
                    </a:srgbClr>
                  </a:outerShdw>
                </a:effectLst>
              </a:rPr>
              <a:t>Acceptance of technological </a:t>
            </a:r>
            <a:r>
              <a:rPr lang="en-US" dirty="0">
                <a:effectLst>
                  <a:outerShdw blurRad="38100" dist="38100" dir="2700000" algn="tl">
                    <a:srgbClr val="000000">
                      <a:alpha val="43137"/>
                    </a:srgbClr>
                  </a:outerShdw>
                </a:effectLst>
              </a:rPr>
              <a:t>c</a:t>
            </a:r>
            <a:r>
              <a:rPr lang="en-US" dirty="0" smtClean="0">
                <a:effectLst>
                  <a:outerShdw blurRad="38100" dist="38100" dir="2700000" algn="tl">
                    <a:srgbClr val="000000">
                      <a:alpha val="43137"/>
                    </a:srgbClr>
                  </a:outerShdw>
                </a:effectLst>
              </a:rPr>
              <a:t>hanges and adaptations</a:t>
            </a:r>
          </a:p>
          <a:p>
            <a:r>
              <a:rPr lang="en-US" dirty="0" smtClean="0">
                <a:effectLst>
                  <a:outerShdw blurRad="38100" dist="38100" dir="2700000" algn="tl">
                    <a:srgbClr val="000000">
                      <a:alpha val="43137"/>
                    </a:srgbClr>
                  </a:outerShdw>
                </a:effectLst>
              </a:rPr>
              <a:t>Adverse effects of improper </a:t>
            </a:r>
            <a:r>
              <a:rPr lang="en-US" dirty="0" smtClean="0">
                <a:effectLst>
                  <a:outerShdw blurRad="38100" dist="38100" dir="2700000" algn="tl">
                    <a:srgbClr val="000000">
                      <a:alpha val="43137"/>
                    </a:srgbClr>
                  </a:outerShdw>
                </a:effectLst>
              </a:rPr>
              <a:t>use (Lee, 2000)</a:t>
            </a:r>
          </a:p>
          <a:p>
            <a:pPr marL="0" indent="0">
              <a:buNone/>
            </a:pPr>
            <a:r>
              <a:rPr lang="en-US" sz="2400" dirty="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						</a:t>
            </a:r>
            <a:endParaRPr 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837660">
            <a:off x="-2449772" y="97218"/>
            <a:ext cx="8229600" cy="1143000"/>
          </a:xfrm>
        </p:spPr>
        <p:txBody>
          <a:bodyPr/>
          <a:lstStyle/>
          <a:p>
            <a:r>
              <a:rPr lang="en-US" dirty="0" smtClean="0">
                <a:solidFill>
                  <a:srgbClr val="6161D9"/>
                </a:solidFill>
                <a:effectLst>
                  <a:outerShdw blurRad="38100" dist="38100" dir="2700000" algn="tl">
                    <a:srgbClr val="000000">
                      <a:alpha val="43137"/>
                    </a:srgbClr>
                  </a:outerShdw>
                </a:effectLst>
              </a:rPr>
              <a:t>Assumptions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01504"/>
            <a:ext cx="8229600" cy="4525963"/>
          </a:xfrm>
        </p:spPr>
        <p:txBody>
          <a:bodyPr>
            <a:normAutofit lnSpcReduction="10000"/>
          </a:bodyPr>
          <a:lstStyle/>
          <a:p>
            <a:r>
              <a:rPr lang="en-US" dirty="0" smtClean="0">
                <a:effectLst>
                  <a:outerShdw blurRad="38100" dist="38100" dir="2700000" algn="tl">
                    <a:srgbClr val="000000">
                      <a:alpha val="43137"/>
                    </a:srgbClr>
                  </a:outerShdw>
                </a:effectLst>
              </a:rPr>
              <a:t>CALL overlaps and reinforces skills that the teacher introduces through traditional methods of teaching at each appropriate grade level such as:</a:t>
            </a:r>
          </a:p>
          <a:p>
            <a:pPr lvl="1"/>
            <a:r>
              <a:rPr lang="en-US" dirty="0" smtClean="0">
                <a:effectLst>
                  <a:outerShdw blurRad="38100" dist="38100" dir="2700000" algn="tl">
                    <a:srgbClr val="000000">
                      <a:alpha val="43137"/>
                    </a:srgbClr>
                  </a:outerShdw>
                </a:effectLst>
              </a:rPr>
              <a:t>Cooperative learning</a:t>
            </a:r>
          </a:p>
          <a:p>
            <a:pPr lvl="1"/>
            <a:r>
              <a:rPr lang="en-US" dirty="0" smtClean="0">
                <a:effectLst>
                  <a:outerShdw blurRad="38100" dist="38100" dir="2700000" algn="tl">
                    <a:srgbClr val="000000">
                      <a:alpha val="43137"/>
                    </a:srgbClr>
                  </a:outerShdw>
                </a:effectLst>
              </a:rPr>
              <a:t>Differentiated instruction</a:t>
            </a:r>
          </a:p>
          <a:p>
            <a:pPr lvl="1"/>
            <a:r>
              <a:rPr lang="en-US" dirty="0" smtClean="0">
                <a:effectLst>
                  <a:outerShdw blurRad="38100" dist="38100" dir="2700000" algn="tl">
                    <a:srgbClr val="000000">
                      <a:alpha val="43137"/>
                    </a:srgbClr>
                  </a:outerShdw>
                </a:effectLst>
              </a:rPr>
              <a:t>Peer tutoring</a:t>
            </a:r>
          </a:p>
          <a:p>
            <a:pPr lvl="1"/>
            <a:r>
              <a:rPr lang="en-US" dirty="0" smtClean="0">
                <a:effectLst>
                  <a:outerShdw blurRad="38100" dist="38100" dir="2700000" algn="tl">
                    <a:srgbClr val="000000">
                      <a:alpha val="43137"/>
                    </a:srgbClr>
                  </a:outerShdw>
                </a:effectLst>
              </a:rPr>
              <a:t>Learning centers </a:t>
            </a:r>
            <a:r>
              <a:rPr lang="en-US" dirty="0" smtClean="0">
                <a:effectLst>
                  <a:outerShdw blurRad="38100" dist="38100" dir="2700000" algn="tl">
                    <a:srgbClr val="000000">
                      <a:alpha val="43137"/>
                    </a:srgbClr>
                  </a:outerShdw>
                </a:effectLst>
              </a:rPr>
              <a:t> (Lee, 2000)</a:t>
            </a:r>
          </a:p>
          <a:p>
            <a:pPr marL="457200" lvl="1" indent="0">
              <a:buNone/>
            </a:pPr>
            <a:r>
              <a:rPr lang="en-US" dirty="0" smtClean="0"/>
              <a:t>						</a:t>
            </a:r>
            <a:endParaRPr lang="en-US" dirty="0" smtClean="0">
              <a:effectLst>
                <a:outerShdw blurRad="38100" dist="38100" dir="2700000" algn="tl">
                  <a:srgbClr val="000000">
                    <a:alpha val="43137"/>
                  </a:srgbClr>
                </a:outerShdw>
              </a:effectLst>
            </a:endParaRPr>
          </a:p>
          <a:p>
            <a:pPr>
              <a:buNone/>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solidFill>
                  <a:srgbClr val="6161D9"/>
                </a:solidFill>
                <a:effectLst>
                  <a:outerShdw blurRad="38100" dist="38100" dir="2700000" algn="tl">
                    <a:srgbClr val="000000">
                      <a:alpha val="43137"/>
                    </a:srgbClr>
                  </a:outerShdw>
                </a:effectLst>
              </a:rPr>
              <a:t>Division One</a:t>
            </a:r>
            <a:br>
              <a:rPr lang="en-US" dirty="0" smtClean="0">
                <a:solidFill>
                  <a:srgbClr val="6161D9"/>
                </a:solidFill>
                <a:effectLst>
                  <a:outerShdw blurRad="38100" dist="38100" dir="2700000" algn="tl">
                    <a:srgbClr val="000000">
                      <a:alpha val="43137"/>
                    </a:srgbClr>
                  </a:outerShdw>
                </a:effectLst>
              </a:rPr>
            </a:br>
            <a:r>
              <a:rPr lang="en-US" dirty="0" smtClean="0">
                <a:solidFill>
                  <a:srgbClr val="6161D9"/>
                </a:solidFill>
                <a:effectLst>
                  <a:outerShdw blurRad="38100" dist="38100" dir="2700000" algn="tl">
                    <a:srgbClr val="000000">
                      <a:alpha val="43137"/>
                    </a:srgbClr>
                  </a:outerShdw>
                </a:effectLst>
              </a:rPr>
              <a:t>Kindergarten to Grade 3</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78925"/>
            <a:ext cx="8229600" cy="4525963"/>
          </a:xfrm>
        </p:spPr>
        <p:txBody>
          <a:bodyPr>
            <a:normAutofit fontScale="92500" lnSpcReduction="20000"/>
          </a:bodyPr>
          <a:lstStyle/>
          <a:p>
            <a:pPr>
              <a:buNone/>
            </a:pPr>
            <a:r>
              <a:rPr lang="en-US" dirty="0" smtClean="0"/>
              <a:t>	The target students will be </a:t>
            </a:r>
            <a:r>
              <a:rPr lang="en-US" dirty="0" err="1" smtClean="0"/>
              <a:t>ELLs</a:t>
            </a:r>
            <a:r>
              <a:rPr lang="en-US" dirty="0" smtClean="0"/>
              <a:t> within a regular primary classroom structure typical of most schools. Within this group of students some may be starting from the very beginning of the reading process while others will have more advanced skills and knowledge of the reading process. In both instances students need to be able to decode print and comprehend the </a:t>
            </a:r>
            <a:r>
              <a:rPr lang="en-US" dirty="0"/>
              <a:t>printed words (</a:t>
            </a:r>
            <a:r>
              <a:rPr lang="en-US" dirty="0" smtClean="0"/>
              <a:t>text). This requires a complex set of interrelated skills which fall within the two categories of linguistic knowledge and background knowledge.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487" y="0"/>
            <a:ext cx="8229600" cy="1143000"/>
          </a:xfrm>
        </p:spPr>
        <p:txBody>
          <a:bodyPr/>
          <a:lstStyle/>
          <a:p>
            <a:r>
              <a:rPr lang="en-US" dirty="0" smtClean="0">
                <a:solidFill>
                  <a:srgbClr val="6161D9"/>
                </a:solidFill>
                <a:effectLst>
                  <a:outerShdw blurRad="38100" dist="38100" dir="2700000" algn="tl">
                    <a:srgbClr val="000000">
                      <a:alpha val="43137"/>
                    </a:srgbClr>
                  </a:outerShdw>
                </a:effectLst>
              </a:rPr>
              <a:t>Aims and Limitations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15152"/>
            <a:ext cx="8229600" cy="4525963"/>
          </a:xfrm>
        </p:spPr>
        <p:txBody>
          <a:bodyPr>
            <a:normAutofit lnSpcReduction="10000"/>
          </a:bodyPr>
          <a:lstStyle/>
          <a:p>
            <a:r>
              <a:rPr lang="en-US" dirty="0" smtClean="0"/>
              <a:t>The aim of this presentation is to outline the skills and knowledge necessary to help students become readers and to engage students in the reading process through the use of Computer Assisted Language Learning. </a:t>
            </a:r>
          </a:p>
          <a:p>
            <a:r>
              <a:rPr lang="en-US" dirty="0" smtClean="0"/>
              <a:t>The limitations of this </a:t>
            </a:r>
            <a:r>
              <a:rPr lang="en-US" dirty="0"/>
              <a:t>presentation </a:t>
            </a:r>
            <a:r>
              <a:rPr lang="en-US" dirty="0" smtClean="0"/>
              <a:t>are that it will not demonstrate how to use any particular program, but computer </a:t>
            </a:r>
            <a:r>
              <a:rPr lang="en-US" dirty="0"/>
              <a:t>r</a:t>
            </a:r>
            <a:r>
              <a:rPr lang="en-US" dirty="0" smtClean="0"/>
              <a:t>esources will be listed at the end of the presentation.</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5052" y="-204716"/>
            <a:ext cx="8229600" cy="1143000"/>
          </a:xfrm>
        </p:spPr>
        <p:txBody>
          <a:bodyPr/>
          <a:lstStyle/>
          <a:p>
            <a:r>
              <a:rPr lang="en-US" dirty="0" smtClean="0">
                <a:solidFill>
                  <a:srgbClr val="6161D9"/>
                </a:solidFill>
                <a:effectLst>
                  <a:outerShdw blurRad="38100" dist="38100" dir="2700000" algn="tl">
                    <a:srgbClr val="000000">
                      <a:alpha val="43137"/>
                    </a:srgbClr>
                  </a:outerShdw>
                </a:effectLst>
              </a:rPr>
              <a:t>Cognitive Framework</a:t>
            </a:r>
            <a:endParaRPr lang="en-US" dirty="0">
              <a:solidFill>
                <a:srgbClr val="6161D9"/>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2400441" y="634716"/>
            <a:ext cx="4374107" cy="599370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r>
              <a:rPr lang="en-US" dirty="0" smtClean="0">
                <a:solidFill>
                  <a:srgbClr val="6161D9"/>
                </a:solidFill>
                <a:effectLst>
                  <a:outerShdw blurRad="38100" dist="38100" dir="2700000" algn="tl">
                    <a:srgbClr val="000000">
                      <a:alpha val="43137"/>
                    </a:srgbClr>
                  </a:outerShdw>
                </a:effectLst>
              </a:rPr>
              <a:t>Reading Skills and Related Definitions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normAutofit fontScale="85000" lnSpcReduction="20000"/>
          </a:bodyPr>
          <a:lstStyle/>
          <a:p>
            <a:r>
              <a:rPr lang="en-US" u="sng" dirty="0" smtClean="0">
                <a:effectLst>
                  <a:outerShdw blurRad="38100" dist="38100" dir="2700000" algn="tl">
                    <a:srgbClr val="000000">
                      <a:alpha val="43137"/>
                    </a:srgbClr>
                  </a:outerShdw>
                </a:effectLst>
              </a:rPr>
              <a:t>Language Comprehension</a:t>
            </a:r>
            <a:r>
              <a:rPr lang="en-US" dirty="0" smtClean="0">
                <a:effectLst>
                  <a:outerShdw blurRad="38100" dist="38100" dir="2700000" algn="tl">
                    <a:srgbClr val="000000">
                      <a:alpha val="43137"/>
                    </a:srgbClr>
                  </a:outerShdw>
                </a:effectLst>
              </a:rPr>
              <a:t> </a:t>
            </a:r>
            <a:r>
              <a:rPr lang="en-US" dirty="0" smtClean="0"/>
              <a:t>is the </a:t>
            </a:r>
            <a:r>
              <a:rPr lang="en-US" dirty="0" smtClean="0"/>
              <a:t>underpinning </a:t>
            </a:r>
            <a:r>
              <a:rPr lang="en-US" dirty="0" smtClean="0"/>
              <a:t>of reading comprehension. A reader first must understand the language to derive meaning from the message in the text. There are implicit and explicit messages within formal and informal contexts of language. </a:t>
            </a:r>
          </a:p>
          <a:p>
            <a:pPr>
              <a:buNone/>
            </a:pPr>
            <a:endParaRPr lang="en-US" dirty="0" smtClean="0"/>
          </a:p>
          <a:p>
            <a:r>
              <a:rPr lang="en-US" u="sng" dirty="0" smtClean="0">
                <a:effectLst>
                  <a:outerShdw blurRad="38100" dist="38100" dir="2700000" algn="tl">
                    <a:srgbClr val="000000">
                      <a:alpha val="43137"/>
                    </a:srgbClr>
                  </a:outerShdw>
                </a:effectLst>
              </a:rPr>
              <a:t>Decoding</a:t>
            </a:r>
            <a:r>
              <a:rPr lang="en-US" dirty="0" smtClean="0"/>
              <a:t> is the act of reproducing the letter sounds, for regular and irregular words, in a smooth and connected manner to create the proper pronunciation of a given word. When decoding is fluid and accurate effort can go to understanding the </a:t>
            </a:r>
            <a:r>
              <a:rPr lang="en-US" dirty="0" smtClean="0"/>
              <a:t>text</a:t>
            </a:r>
            <a:r>
              <a:rPr lang="en-US" dirty="0"/>
              <a:t> </a:t>
            </a:r>
            <a:r>
              <a:rPr lang="en-US" dirty="0" smtClean="0"/>
              <a:t>(Hoover &amp; Gough, 2011).</a:t>
            </a: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717" y="0"/>
            <a:ext cx="8229600" cy="1143000"/>
          </a:xfrm>
        </p:spPr>
        <p:txBody>
          <a:bodyPr/>
          <a:lstStyle/>
          <a:p>
            <a:r>
              <a:rPr lang="en-US" dirty="0" smtClean="0">
                <a:solidFill>
                  <a:srgbClr val="6161D9"/>
                </a:solidFill>
                <a:effectLst>
                  <a:outerShdw blurRad="38100" dist="38100" dir="2700000" algn="tl">
                    <a:srgbClr val="000000">
                      <a:alpha val="43137"/>
                    </a:srgbClr>
                  </a:outerShdw>
                </a:effectLst>
              </a:rPr>
              <a:t>Knowledge</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47164"/>
            <a:ext cx="8229600" cy="4525963"/>
          </a:xfrm>
        </p:spPr>
        <p:txBody>
          <a:bodyPr>
            <a:normAutofit fontScale="77500" lnSpcReduction="20000"/>
          </a:bodyPr>
          <a:lstStyle/>
          <a:p>
            <a:r>
              <a:rPr lang="en-US" u="sng" dirty="0" smtClean="0">
                <a:effectLst>
                  <a:outerShdw blurRad="38100" dist="38100" dir="2700000" algn="tl">
                    <a:srgbClr val="000000">
                      <a:alpha val="43137"/>
                    </a:srgbClr>
                  </a:outerShdw>
                </a:effectLst>
              </a:rPr>
              <a:t>Cipher knowledge</a:t>
            </a:r>
            <a:r>
              <a:rPr lang="en-US" dirty="0" smtClean="0">
                <a:effectLst>
                  <a:outerShdw blurRad="38100" dist="38100" dir="2700000" algn="tl">
                    <a:srgbClr val="000000">
                      <a:alpha val="43137"/>
                    </a:srgbClr>
                  </a:outerShdw>
                </a:effectLst>
              </a:rPr>
              <a:t> </a:t>
            </a:r>
            <a:r>
              <a:rPr lang="en-US" dirty="0" smtClean="0"/>
              <a:t>is the understanding of the conventions and connections between the way a word is spelled and the way a word is pronounced. The “regular and consistent” application of this knowledge is necessary for decoding because it is not simply a process of assigning individual sounds to individual letters. This would be an example of deciphering. It is best to start teaching the regular words that follow the conventional rules before going on to the irregular </a:t>
            </a:r>
            <a:r>
              <a:rPr lang="en-US" dirty="0" smtClean="0"/>
              <a:t>words</a:t>
            </a:r>
            <a:r>
              <a:rPr lang="en-US" dirty="0"/>
              <a:t> (Hoover &amp; Gough, 2011</a:t>
            </a:r>
            <a:r>
              <a:rPr lang="en-US" dirty="0" smtClean="0"/>
              <a:t>).</a:t>
            </a:r>
            <a:endParaRPr lang="en-US" dirty="0" smtClean="0"/>
          </a:p>
          <a:p>
            <a:pPr>
              <a:buNone/>
            </a:pPr>
            <a:endParaRPr lang="en-US" dirty="0" smtClean="0"/>
          </a:p>
          <a:p>
            <a:r>
              <a:rPr lang="en-US" u="sng" dirty="0" smtClean="0">
                <a:effectLst>
                  <a:outerShdw blurRad="38100" dist="38100" dir="2700000" algn="tl">
                    <a:srgbClr val="000000">
                      <a:alpha val="43137"/>
                    </a:srgbClr>
                  </a:outerShdw>
                </a:effectLst>
              </a:rPr>
              <a:t>lexical knowledge</a:t>
            </a:r>
            <a:r>
              <a:rPr lang="en-US" dirty="0" smtClean="0">
                <a:effectLst>
                  <a:outerShdw blurRad="38100" dist="38100" dir="2700000" algn="tl">
                    <a:srgbClr val="000000">
                      <a:alpha val="43137"/>
                    </a:srgbClr>
                  </a:outerShdw>
                </a:effectLst>
              </a:rPr>
              <a:t> </a:t>
            </a:r>
            <a:r>
              <a:rPr lang="en-US" dirty="0" smtClean="0"/>
              <a:t>is best described as an ever increasing bank of words and expanding knowledge developed about them over time for future reference and application to the acquisition of new </a:t>
            </a:r>
            <a:r>
              <a:rPr lang="en-US" dirty="0"/>
              <a:t>vocabulary (Hoover &amp; Gough, 2011).</a:t>
            </a:r>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755528">
            <a:off x="-193755" y="165483"/>
            <a:ext cx="3159456" cy="1132375"/>
          </a:xfrm>
        </p:spPr>
        <p:txBody>
          <a:bodyPr/>
          <a:lstStyle/>
          <a:p>
            <a:r>
              <a:rPr lang="en-US" dirty="0" smtClean="0">
                <a:solidFill>
                  <a:srgbClr val="6161D9"/>
                </a:solidFill>
                <a:effectLst>
                  <a:outerShdw blurRad="38100" dist="38100" dir="2700000" algn="tl">
                    <a:srgbClr val="000000">
                      <a:alpha val="43137"/>
                    </a:srgbClr>
                  </a:outerShdw>
                </a:effectLst>
              </a:rPr>
              <a:t>Outline</a:t>
            </a:r>
            <a:endParaRPr lang="en-US" dirty="0">
              <a:solidFill>
                <a:srgbClr val="6161D9"/>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914400" y="1869743"/>
            <a:ext cx="8229600" cy="4525963"/>
          </a:xfrm>
        </p:spPr>
        <p:txBody>
          <a:bodyPr/>
          <a:lstStyle/>
          <a:p>
            <a:pPr>
              <a:buNone/>
            </a:pPr>
            <a:r>
              <a:rPr lang="en-US" dirty="0" smtClean="0">
                <a:effectLst>
                  <a:outerShdw blurRad="38100" dist="38100" dir="2700000" algn="tl">
                    <a:srgbClr val="000000">
                      <a:alpha val="43137"/>
                    </a:srgbClr>
                  </a:outerShdw>
                </a:effectLst>
              </a:rPr>
              <a:t>Introduction</a:t>
            </a:r>
          </a:p>
          <a:p>
            <a:r>
              <a:rPr lang="en-US" dirty="0" smtClean="0">
                <a:effectLst>
                  <a:outerShdw blurRad="38100" dist="38100" dir="2700000" algn="tl">
                    <a:srgbClr val="000000">
                      <a:alpha val="43137"/>
                    </a:srgbClr>
                  </a:outerShdw>
                </a:effectLst>
              </a:rPr>
              <a:t>Brain Development</a:t>
            </a:r>
          </a:p>
          <a:p>
            <a:r>
              <a:rPr lang="en-US" dirty="0" smtClean="0">
                <a:effectLst>
                  <a:outerShdw blurRad="38100" dist="38100" dir="2700000" algn="tl">
                    <a:srgbClr val="000000">
                      <a:alpha val="43137"/>
                    </a:srgbClr>
                  </a:outerShdw>
                </a:effectLst>
              </a:rPr>
              <a:t>Terminology</a:t>
            </a:r>
          </a:p>
          <a:p>
            <a:r>
              <a:rPr lang="en-US" dirty="0" smtClean="0">
                <a:effectLst>
                  <a:outerShdw blurRad="38100" dist="38100" dir="2700000" algn="tl">
                    <a:srgbClr val="000000">
                      <a:alpha val="43137"/>
                    </a:srgbClr>
                  </a:outerShdw>
                </a:effectLst>
              </a:rPr>
              <a:t>Teaching NS </a:t>
            </a:r>
            <a:r>
              <a:rPr lang="en-US" dirty="0" smtClean="0">
                <a:effectLst>
                  <a:outerShdw blurRad="38100" dist="38100" dir="2700000" algn="tl">
                    <a:srgbClr val="000000">
                      <a:alpha val="43137"/>
                    </a:srgbClr>
                  </a:outerShdw>
                </a:effectLst>
              </a:rPr>
              <a:t>vs. </a:t>
            </a:r>
            <a:r>
              <a:rPr lang="en-US" dirty="0" smtClean="0">
                <a:effectLst>
                  <a:outerShdw blurRad="38100" dist="38100" dir="2700000" algn="tl">
                    <a:srgbClr val="000000">
                      <a:alpha val="43137"/>
                    </a:srgbClr>
                  </a:outerShdw>
                </a:effectLst>
              </a:rPr>
              <a:t>ELLs – Is There a Difference?</a:t>
            </a:r>
          </a:p>
          <a:p>
            <a:r>
              <a:rPr lang="en-US" dirty="0" smtClean="0">
                <a:effectLst>
                  <a:outerShdw blurRad="38100" dist="38100" dir="2700000" algn="tl">
                    <a:srgbClr val="000000">
                      <a:alpha val="43137"/>
                    </a:srgbClr>
                  </a:outerShdw>
                </a:effectLst>
              </a:rPr>
              <a:t>Language Arts:  </a:t>
            </a:r>
            <a:r>
              <a:rPr lang="en-US" dirty="0">
                <a:effectLst>
                  <a:outerShdw blurRad="38100" dist="38100" dir="2700000" algn="tl">
                    <a:srgbClr val="000000">
                      <a:alpha val="43137"/>
                    </a:srgbClr>
                  </a:outerShdw>
                </a:effectLst>
              </a:rPr>
              <a:t>T</a:t>
            </a:r>
            <a:r>
              <a:rPr lang="en-US" dirty="0" smtClean="0">
                <a:effectLst>
                  <a:outerShdw blurRad="38100" dist="38100" dir="2700000" algn="tl">
                    <a:srgbClr val="000000">
                      <a:alpha val="43137"/>
                    </a:srgbClr>
                  </a:outerShdw>
                </a:effectLst>
              </a:rPr>
              <a:t>he Reading Umbrella</a:t>
            </a:r>
          </a:p>
          <a:p>
            <a:r>
              <a:rPr lang="en-US" dirty="0" smtClean="0">
                <a:effectLst>
                  <a:outerShdw blurRad="38100" dist="38100" dir="2700000" algn="tl">
                    <a:srgbClr val="000000">
                      <a:alpha val="43137"/>
                    </a:srgbClr>
                  </a:outerShdw>
                </a:effectLst>
              </a:rPr>
              <a:t>History and Barriers</a:t>
            </a:r>
          </a:p>
          <a:p>
            <a:r>
              <a:rPr lang="en-US" dirty="0" smtClean="0">
                <a:effectLst>
                  <a:outerShdw blurRad="38100" dist="38100" dir="2700000" algn="tl">
                    <a:srgbClr val="000000">
                      <a:alpha val="43137"/>
                    </a:srgbClr>
                  </a:outerShdw>
                </a:effectLst>
              </a:rPr>
              <a:t>Assumptions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2603" y="0"/>
            <a:ext cx="8229600" cy="1143000"/>
          </a:xfrm>
        </p:spPr>
        <p:txBody>
          <a:bodyPr/>
          <a:lstStyle/>
          <a:p>
            <a:r>
              <a:rPr lang="en-US" dirty="0" smtClean="0">
                <a:solidFill>
                  <a:srgbClr val="6161D9"/>
                </a:solidFill>
                <a:effectLst>
                  <a:outerShdw blurRad="38100" dist="38100" dir="2700000" algn="tl">
                    <a:srgbClr val="000000">
                      <a:alpha val="43137"/>
                    </a:srgbClr>
                  </a:outerShdw>
                </a:effectLst>
              </a:rPr>
              <a:t>Awareness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19869"/>
            <a:ext cx="8229600" cy="4525963"/>
          </a:xfrm>
        </p:spPr>
        <p:txBody>
          <a:bodyPr>
            <a:normAutofit fontScale="85000" lnSpcReduction="20000"/>
          </a:bodyPr>
          <a:lstStyle/>
          <a:p>
            <a:r>
              <a:rPr lang="en-US" u="sng" dirty="0" smtClean="0">
                <a:effectLst>
                  <a:outerShdw blurRad="38100" dist="38100" dir="2700000" algn="tl">
                    <a:srgbClr val="000000">
                      <a:alpha val="43137"/>
                    </a:srgbClr>
                  </a:outerShdw>
                </a:effectLst>
              </a:rPr>
              <a:t>Phonemic Awareness</a:t>
            </a:r>
            <a:r>
              <a:rPr lang="en-US" dirty="0" smtClean="0">
                <a:effectLst>
                  <a:outerShdw blurRad="38100" dist="38100" dir="2700000" algn="tl">
                    <a:srgbClr val="000000">
                      <a:alpha val="43137"/>
                    </a:srgbClr>
                  </a:outerShdw>
                </a:effectLst>
              </a:rPr>
              <a:t> </a:t>
            </a:r>
            <a:r>
              <a:rPr lang="en-US" dirty="0" smtClean="0"/>
              <a:t>is the simplest unit of sound in a language, which falls under the umbrella of the broader concept of phonological awareness. The word </a:t>
            </a:r>
            <a:r>
              <a:rPr lang="en-US" i="1" dirty="0" smtClean="0"/>
              <a:t>cat</a:t>
            </a:r>
            <a:r>
              <a:rPr lang="en-US" dirty="0" smtClean="0"/>
              <a:t> has 3 letters and each letter is represented by a sound /c/a/t/, whereas the word </a:t>
            </a:r>
            <a:r>
              <a:rPr lang="en-US" i="1" dirty="0" smtClean="0"/>
              <a:t>vision</a:t>
            </a:r>
            <a:r>
              <a:rPr lang="en-US" dirty="0" smtClean="0"/>
              <a:t> has 6 letters and is represented by 5 sounds /v/</a:t>
            </a:r>
            <a:r>
              <a:rPr lang="en-US" dirty="0" err="1" smtClean="0"/>
              <a:t>i</a:t>
            </a:r>
            <a:r>
              <a:rPr lang="en-US" dirty="0" smtClean="0"/>
              <a:t>/</a:t>
            </a:r>
            <a:r>
              <a:rPr lang="en-US" dirty="0" err="1" smtClean="0"/>
              <a:t>zh</a:t>
            </a:r>
            <a:r>
              <a:rPr lang="en-US" dirty="0" smtClean="0"/>
              <a:t>/o/n</a:t>
            </a:r>
            <a:r>
              <a:rPr lang="en-US" dirty="0"/>
              <a:t>/ (Hoover &amp; Gough, 2011</a:t>
            </a:r>
            <a:r>
              <a:rPr lang="en-US" dirty="0" smtClean="0"/>
              <a:t>).</a:t>
            </a:r>
            <a:endParaRPr lang="en-US" dirty="0" smtClean="0"/>
          </a:p>
          <a:p>
            <a:pPr>
              <a:buNone/>
            </a:pPr>
            <a:r>
              <a:rPr lang="en-US" dirty="0" smtClean="0"/>
              <a:t> </a:t>
            </a:r>
          </a:p>
          <a:p>
            <a:r>
              <a:rPr lang="en-US" u="sng" dirty="0" smtClean="0">
                <a:effectLst>
                  <a:outerShdw blurRad="38100" dist="38100" dir="2700000" algn="tl">
                    <a:srgbClr val="000000">
                      <a:alpha val="43137"/>
                    </a:srgbClr>
                  </a:outerShdw>
                </a:effectLst>
              </a:rPr>
              <a:t>Knowledge of the Alphabetic Principle</a:t>
            </a:r>
            <a:r>
              <a:rPr lang="en-US" dirty="0" smtClean="0">
                <a:effectLst>
                  <a:outerShdw blurRad="38100" dist="38100" dir="2700000" algn="tl">
                    <a:srgbClr val="000000">
                      <a:alpha val="43137"/>
                    </a:srgbClr>
                  </a:outerShdw>
                </a:effectLst>
              </a:rPr>
              <a:t> </a:t>
            </a:r>
            <a:r>
              <a:rPr lang="en-US" dirty="0" smtClean="0"/>
              <a:t>is an understanding that the sounds of a language are represented by symbols called </a:t>
            </a:r>
            <a:r>
              <a:rPr lang="en-US" dirty="0" smtClean="0"/>
              <a:t>letters</a:t>
            </a:r>
            <a:r>
              <a:rPr lang="en-US" dirty="0"/>
              <a:t> (Hoover &amp; Gough, 2011).</a:t>
            </a:r>
          </a:p>
          <a:p>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5308" y="0"/>
            <a:ext cx="8229600" cy="1143000"/>
          </a:xfrm>
        </p:spPr>
        <p:txBody>
          <a:bodyPr/>
          <a:lstStyle/>
          <a:p>
            <a:r>
              <a:rPr lang="en-US" dirty="0" smtClean="0">
                <a:solidFill>
                  <a:srgbClr val="6161D9"/>
                </a:solidFill>
                <a:effectLst>
                  <a:outerShdw blurRad="38100" dist="38100" dir="2700000" algn="tl">
                    <a:srgbClr val="000000">
                      <a:alpha val="43137"/>
                    </a:srgbClr>
                  </a:outerShdw>
                </a:effectLst>
              </a:rPr>
              <a:t>Concepts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65278"/>
            <a:ext cx="8229600" cy="4525963"/>
          </a:xfrm>
        </p:spPr>
        <p:txBody>
          <a:bodyPr>
            <a:normAutofit fontScale="92500" lnSpcReduction="10000"/>
          </a:bodyPr>
          <a:lstStyle/>
          <a:p>
            <a:r>
              <a:rPr lang="en-US" u="sng" dirty="0" smtClean="0">
                <a:effectLst>
                  <a:outerShdw blurRad="38100" dist="38100" dir="2700000" algn="tl">
                    <a:srgbClr val="000000">
                      <a:alpha val="43137"/>
                    </a:srgbClr>
                  </a:outerShdw>
                </a:effectLst>
              </a:rPr>
              <a:t>Letter Knowledge</a:t>
            </a:r>
            <a:r>
              <a:rPr lang="en-US" dirty="0" smtClean="0">
                <a:effectLst>
                  <a:outerShdw blurRad="38100" dist="38100" dir="2700000" algn="tl">
                    <a:srgbClr val="000000">
                      <a:alpha val="43137"/>
                    </a:srgbClr>
                  </a:outerShdw>
                </a:effectLst>
              </a:rPr>
              <a:t> </a:t>
            </a:r>
            <a:r>
              <a:rPr lang="en-US" dirty="0" smtClean="0"/>
              <a:t>is the recognition of symbols used in reading and writing to represent </a:t>
            </a:r>
            <a:r>
              <a:rPr lang="en-US" dirty="0" smtClean="0"/>
              <a:t>language</a:t>
            </a:r>
            <a:r>
              <a:rPr lang="en-US" dirty="0"/>
              <a:t> (Hoover &amp; Gough, 2011</a:t>
            </a:r>
            <a:r>
              <a:rPr lang="en-US" dirty="0" smtClean="0"/>
              <a:t>).</a:t>
            </a:r>
            <a:endParaRPr lang="en-US" dirty="0" smtClean="0"/>
          </a:p>
          <a:p>
            <a:pPr>
              <a:buNone/>
            </a:pPr>
            <a:r>
              <a:rPr lang="en-US" dirty="0" smtClean="0"/>
              <a:t> </a:t>
            </a:r>
          </a:p>
          <a:p>
            <a:r>
              <a:rPr lang="en-US" u="sng" dirty="0" smtClean="0">
                <a:effectLst>
                  <a:outerShdw blurRad="38100" dist="38100" dir="2700000" algn="tl">
                    <a:srgbClr val="000000">
                      <a:alpha val="43137"/>
                    </a:srgbClr>
                  </a:outerShdw>
                </a:effectLst>
              </a:rPr>
              <a:t>Concepts about Print</a:t>
            </a:r>
            <a:r>
              <a:rPr lang="en-US" dirty="0" smtClean="0">
                <a:effectLst>
                  <a:outerShdw blurRad="38100" dist="38100" dir="2700000" algn="tl">
                    <a:srgbClr val="000000">
                      <a:alpha val="43137"/>
                    </a:srgbClr>
                  </a:outerShdw>
                </a:effectLst>
              </a:rPr>
              <a:t> </a:t>
            </a:r>
            <a:r>
              <a:rPr lang="en-US" dirty="0" smtClean="0"/>
              <a:t>in the English language include the understanding that there is a message in text, text is read from left to right and top to bottom, and that there are mechanical principles to the organization and structure of words and </a:t>
            </a:r>
            <a:r>
              <a:rPr lang="en-US" dirty="0" smtClean="0"/>
              <a:t>sentences</a:t>
            </a:r>
            <a:r>
              <a:rPr lang="en-US" dirty="0"/>
              <a:t> (Hoover &amp; Gough, 2011).</a:t>
            </a:r>
          </a:p>
          <a:p>
            <a:endParaRPr lang="en-US" dirty="0" smtClean="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760" y="0"/>
            <a:ext cx="10829499" cy="817183"/>
          </a:xfrm>
        </p:spPr>
        <p:txBody>
          <a:bodyPr>
            <a:normAutofit/>
          </a:bodyPr>
          <a:lstStyle/>
          <a:p>
            <a:r>
              <a:rPr lang="en-US" sz="4000" dirty="0" smtClean="0">
                <a:solidFill>
                  <a:srgbClr val="6161D9"/>
                </a:solidFill>
                <a:effectLst>
                  <a:outerShdw blurRad="38100" dist="38100" dir="2700000" algn="tl">
                    <a:srgbClr val="000000">
                      <a:alpha val="43137"/>
                    </a:srgbClr>
                  </a:outerShdw>
                </a:effectLst>
              </a:rPr>
              <a:t>Fostering good vocabulary development</a:t>
            </a:r>
            <a:endParaRPr lang="en-US" sz="4000"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033516"/>
            <a:ext cx="8229600" cy="4525963"/>
          </a:xfrm>
        </p:spPr>
        <p:txBody>
          <a:bodyPr>
            <a:normAutofit fontScale="62500" lnSpcReduction="20000"/>
          </a:bodyPr>
          <a:lstStyle/>
          <a:p>
            <a:pPr marL="0" indent="0">
              <a:buNone/>
            </a:pPr>
            <a:r>
              <a:rPr lang="en-US" dirty="0" err="1" smtClean="0">
                <a:effectLst>
                  <a:outerShdw blurRad="38100" dist="38100" dir="2700000" algn="tl">
                    <a:srgbClr val="000000">
                      <a:alpha val="43137"/>
                    </a:srgbClr>
                  </a:outerShdw>
                </a:effectLst>
              </a:rPr>
              <a:t>Loucky</a:t>
            </a:r>
            <a:r>
              <a:rPr lang="en-US" dirty="0" smtClean="0">
                <a:effectLst>
                  <a:outerShdw blurRad="38100" dist="38100" dir="2700000" algn="tl">
                    <a:srgbClr val="000000">
                      <a:alpha val="43137"/>
                    </a:srgbClr>
                  </a:outerShdw>
                </a:effectLst>
              </a:rPr>
              <a:t> (2010) </a:t>
            </a:r>
            <a:r>
              <a:rPr lang="en-US" dirty="0">
                <a:effectLst>
                  <a:outerShdw blurRad="38100" dist="38100" dir="2700000" algn="tl">
                    <a:srgbClr val="000000">
                      <a:alpha val="43137"/>
                    </a:srgbClr>
                  </a:outerShdw>
                </a:effectLst>
              </a:rPr>
              <a:t>cites </a:t>
            </a:r>
            <a:r>
              <a:rPr lang="en-US" dirty="0" err="1">
                <a:effectLst>
                  <a:outerShdw blurRad="38100" dist="38100" dir="2700000" algn="tl">
                    <a:srgbClr val="000000">
                      <a:alpha val="43137"/>
                    </a:srgbClr>
                  </a:outerShdw>
                </a:effectLst>
              </a:rPr>
              <a:t>Blachowicz</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and Ogle, who state that institutes need to have a comprehensive, integrated, school-wide approach to vocabulary in reading and learning by </a:t>
            </a:r>
          </a:p>
          <a:p>
            <a:r>
              <a:rPr lang="en-US" dirty="0" smtClean="0"/>
              <a:t>1) creating language and word rich learning environments,</a:t>
            </a:r>
          </a:p>
          <a:p>
            <a:r>
              <a:rPr lang="en-US" dirty="0" smtClean="0"/>
              <a:t>2) intentionally teaching vocabulary from a carefully selected and principled approach and </a:t>
            </a:r>
          </a:p>
          <a:p>
            <a:r>
              <a:rPr lang="en-US" dirty="0" smtClean="0"/>
              <a:t>3) developing word-learning strategies proven to be effective in helping learners retain and use new words. </a:t>
            </a:r>
          </a:p>
          <a:p>
            <a:pPr>
              <a:buNone/>
            </a:pPr>
            <a:r>
              <a:rPr lang="en-US" dirty="0" smtClean="0">
                <a:effectLst>
                  <a:outerShdw blurRad="38100" dist="38100" dir="2700000" algn="tl">
                    <a:srgbClr val="000000">
                      <a:alpha val="43137"/>
                    </a:srgbClr>
                  </a:outerShdw>
                </a:effectLst>
              </a:rPr>
              <a:t> </a:t>
            </a:r>
          </a:p>
          <a:p>
            <a:pPr marL="0" indent="0">
              <a:buNone/>
            </a:pPr>
            <a:r>
              <a:rPr lang="en-US" dirty="0" smtClean="0">
                <a:effectLst>
                  <a:outerShdw blurRad="38100" dist="38100" dir="2700000" algn="tl">
                    <a:srgbClr val="000000">
                      <a:alpha val="43137"/>
                    </a:srgbClr>
                  </a:outerShdw>
                </a:effectLst>
              </a:rPr>
              <a:t>Discovery and consolidation strategies are sequences of teaching events and teacher actions, which make the steps that enable a learner to achieve an </a:t>
            </a:r>
            <a:r>
              <a:rPr lang="en-US" dirty="0">
                <a:effectLst>
                  <a:outerShdw blurRad="38100" dist="38100" dir="2700000" algn="tl">
                    <a:srgbClr val="000000">
                      <a:alpha val="43137"/>
                    </a:srgbClr>
                  </a:outerShdw>
                </a:effectLst>
              </a:rPr>
              <a:t>outcome </a:t>
            </a:r>
            <a:r>
              <a:rPr lang="en-US" dirty="0" smtClean="0">
                <a:effectLst>
                  <a:outerShdw blurRad="38100" dist="38100" dir="2700000" algn="tl">
                    <a:srgbClr val="000000">
                      <a:alpha val="43137"/>
                    </a:srgbClr>
                  </a:outerShdw>
                </a:effectLst>
              </a:rPr>
              <a:t>explicit, such as:</a:t>
            </a:r>
          </a:p>
          <a:p>
            <a:r>
              <a:rPr lang="en-US" dirty="0" smtClean="0"/>
              <a:t>a) procedures to facilitate word learning at a desired level of understanding and </a:t>
            </a:r>
          </a:p>
          <a:p>
            <a:r>
              <a:rPr lang="en-US" dirty="0" err="1" smtClean="0"/>
              <a:t>b</a:t>
            </a:r>
            <a:r>
              <a:rPr lang="en-US" dirty="0" smtClean="0"/>
              <a:t>) independence in the implementation of word learning strategies</a:t>
            </a:r>
          </a:p>
          <a:p>
            <a:pPr>
              <a:buNone/>
            </a:pPr>
            <a:endParaRPr lang="en-US"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161D9"/>
                </a:solidFill>
                <a:effectLst>
                  <a:outerShdw blurRad="38100" dist="38100" dir="2700000" algn="tl">
                    <a:srgbClr val="000000">
                      <a:alpha val="43137"/>
                    </a:srgbClr>
                  </a:outerShdw>
                </a:effectLst>
              </a:rPr>
              <a:t>Steps to Introducing Phonics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56096"/>
            <a:ext cx="8229600" cy="4525963"/>
          </a:xfrm>
        </p:spPr>
        <p:txBody>
          <a:bodyPr>
            <a:normAutofit fontScale="85000" lnSpcReduction="20000"/>
          </a:bodyPr>
          <a:lstStyle/>
          <a:p>
            <a:pPr>
              <a:buNone/>
            </a:pPr>
            <a:r>
              <a:rPr lang="en-US" sz="3800" dirty="0" smtClean="0">
                <a:effectLst>
                  <a:outerShdw blurRad="38100" dist="38100" dir="2700000" algn="tl">
                    <a:srgbClr val="000000">
                      <a:alpha val="43137"/>
                    </a:srgbClr>
                  </a:outerShdw>
                </a:effectLst>
              </a:rPr>
              <a:t>Phonics Primer</a:t>
            </a:r>
          </a:p>
          <a:p>
            <a:r>
              <a:rPr lang="en-US" dirty="0" smtClean="0"/>
              <a:t>“You can use this Phonics Primer developed by The National Right to Read Foundation to begin teaching a child or adult to read today. This primer lists the</a:t>
            </a:r>
            <a:r>
              <a:rPr lang="en-US" dirty="0" smtClean="0">
                <a:effectLst>
                  <a:outerShdw blurRad="38100" dist="38100" dir="2700000" algn="tl">
                    <a:srgbClr val="000000">
                      <a:alpha val="43137"/>
                    </a:srgbClr>
                  </a:outerShdw>
                </a:effectLst>
              </a:rPr>
              <a:t> </a:t>
            </a:r>
            <a:r>
              <a:rPr lang="en-US" u="sng" dirty="0" smtClean="0">
                <a:effectLst>
                  <a:outerShdw blurRad="38100" dist="38100" dir="2700000" algn="tl">
                    <a:srgbClr val="000000">
                      <a:alpha val="43137"/>
                    </a:srgbClr>
                  </a:outerShdw>
                </a:effectLst>
              </a:rPr>
              <a:t>44 sounds in the English language</a:t>
            </a:r>
            <a:r>
              <a:rPr lang="en-US" dirty="0" smtClean="0"/>
              <a:t> and then gives </a:t>
            </a:r>
            <a:r>
              <a:rPr lang="en-US" u="sng" dirty="0" smtClean="0">
                <a:effectLst>
                  <a:outerShdw blurRad="38100" dist="38100" dir="2700000" algn="tl">
                    <a:srgbClr val="000000">
                      <a:alpha val="43137"/>
                    </a:srgbClr>
                  </a:outerShdw>
                </a:effectLst>
              </a:rPr>
              <a:t>steps for teaching</a:t>
            </a:r>
            <a:r>
              <a:rPr lang="en-US" dirty="0" smtClean="0"/>
              <a:t> those 44 sounds and their most common spelling patterns. In addition to learning sounds and spellings, each day the student must read lists of phonetically related words and spell these words from dictation. Phonics instruction must be reinforced by having the student read decodable text” (Elam, 2005, p. 1).</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006" y="0"/>
            <a:ext cx="8229600" cy="1143000"/>
          </a:xfrm>
        </p:spPr>
        <p:txBody>
          <a:bodyPr/>
          <a:lstStyle/>
          <a:p>
            <a:r>
              <a:rPr lang="en-US" dirty="0" smtClean="0">
                <a:solidFill>
                  <a:srgbClr val="6161D9"/>
                </a:solidFill>
                <a:effectLst>
                  <a:outerShdw blurRad="38100" dist="38100" dir="2700000" algn="tl">
                    <a:srgbClr val="000000">
                      <a:alpha val="43137"/>
                    </a:srgbClr>
                  </a:outerShdw>
                </a:effectLst>
              </a:rPr>
              <a:t>Steps 1 - 5</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normAutofit fontScale="77500" lnSpcReduction="20000"/>
          </a:bodyPr>
          <a:lstStyle/>
          <a:p>
            <a:r>
              <a:rPr lang="en-US" b="1" dirty="0" smtClean="0"/>
              <a:t>Step 1. Determine the CALL program you are going to use. Plan and direct students to the aspects of the program they will use and the sequence you would like them to follow.  </a:t>
            </a:r>
          </a:p>
          <a:p>
            <a:r>
              <a:rPr lang="en-US" b="1" dirty="0" smtClean="0"/>
              <a:t>Step 2. Teach the 5 short-vowel sounds and consonant sounds. Drill until memorized.</a:t>
            </a:r>
          </a:p>
          <a:p>
            <a:r>
              <a:rPr lang="en-US" b="1" dirty="0" smtClean="0"/>
              <a:t>Step 3 Practice two-letter blends. Drill until blending is automatic.</a:t>
            </a:r>
          </a:p>
          <a:p>
            <a:r>
              <a:rPr lang="en-US" b="1" dirty="0" smtClean="0"/>
              <a:t>Step 4. Practice three-letter blends. Drill until blending is automatic.</a:t>
            </a:r>
          </a:p>
          <a:p>
            <a:r>
              <a:rPr lang="en-US" b="1" dirty="0" smtClean="0"/>
              <a:t>Step 5. Teach the twin-consonant endings, plurals, and two-consonant blends. Drill until blending is automatic. </a:t>
            </a:r>
            <a:r>
              <a:rPr lang="en-US" dirty="0" smtClean="0"/>
              <a:t>(Elam</a:t>
            </a:r>
            <a:r>
              <a:rPr lang="en-US" dirty="0"/>
              <a:t>, 2005, </a:t>
            </a:r>
            <a:r>
              <a:rPr lang="en-US" dirty="0" smtClean="0"/>
              <a:t>pp. 2 - 5)</a:t>
            </a:r>
            <a:endParaRPr lang="en-US" dirty="0"/>
          </a:p>
          <a:p>
            <a:endParaRPr lang="en-US" b="1"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7541" y="0"/>
            <a:ext cx="8229600" cy="1143000"/>
          </a:xfrm>
        </p:spPr>
        <p:txBody>
          <a:bodyPr/>
          <a:lstStyle/>
          <a:p>
            <a:r>
              <a:rPr lang="en-US" dirty="0" smtClean="0">
                <a:solidFill>
                  <a:srgbClr val="6161D9"/>
                </a:solidFill>
                <a:effectLst>
                  <a:outerShdw blurRad="38100" dist="38100" dir="2700000" algn="tl">
                    <a:srgbClr val="000000">
                      <a:alpha val="43137"/>
                    </a:srgbClr>
                  </a:outerShdw>
                </a:effectLst>
              </a:rPr>
              <a:t>Steps 6 - 10</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78925"/>
            <a:ext cx="8229600" cy="4525963"/>
          </a:xfrm>
        </p:spPr>
        <p:txBody>
          <a:bodyPr>
            <a:normAutofit fontScale="70000" lnSpcReduction="20000"/>
          </a:bodyPr>
          <a:lstStyle/>
          <a:p>
            <a:r>
              <a:rPr lang="en-US" b="1" dirty="0" smtClean="0"/>
              <a:t>Step 6. Teach the digraphs (</a:t>
            </a:r>
            <a:r>
              <a:rPr lang="en-US" b="1" dirty="0" err="1" smtClean="0"/>
              <a:t>ch</a:t>
            </a:r>
            <a:r>
              <a:rPr lang="en-US" b="1" dirty="0" smtClean="0"/>
              <a:t>, </a:t>
            </a:r>
            <a:r>
              <a:rPr lang="en-US" b="1" dirty="0" err="1" smtClean="0"/>
              <a:t>sh</a:t>
            </a:r>
            <a:r>
              <a:rPr lang="en-US" b="1" dirty="0" smtClean="0"/>
              <a:t>, </a:t>
            </a:r>
            <a:r>
              <a:rPr lang="en-US" b="1" dirty="0" err="1" smtClean="0"/>
              <a:t>th</a:t>
            </a:r>
            <a:r>
              <a:rPr lang="en-US" b="1" dirty="0" smtClean="0"/>
              <a:t>, </a:t>
            </a:r>
            <a:r>
              <a:rPr lang="en-US" b="1" dirty="0" err="1" smtClean="0"/>
              <a:t>wh</a:t>
            </a:r>
            <a:r>
              <a:rPr lang="en-US" b="1" dirty="0" smtClean="0"/>
              <a:t>, </a:t>
            </a:r>
            <a:r>
              <a:rPr lang="en-US" b="1" dirty="0" err="1" smtClean="0"/>
              <a:t>ng</a:t>
            </a:r>
            <a:r>
              <a:rPr lang="en-US" b="1" dirty="0" smtClean="0"/>
              <a:t>, </a:t>
            </a:r>
            <a:r>
              <a:rPr lang="en-US" b="1" dirty="0" err="1" smtClean="0"/>
              <a:t>nk</a:t>
            </a:r>
            <a:r>
              <a:rPr lang="en-US" b="1" dirty="0" smtClean="0"/>
              <a:t>). A </a:t>
            </a:r>
            <a:r>
              <a:rPr lang="en-US" b="1" i="1" dirty="0" smtClean="0"/>
              <a:t>digraph</a:t>
            </a:r>
            <a:r>
              <a:rPr lang="en-US" b="1" dirty="0" smtClean="0"/>
              <a:t> consists of two consonants that form a new sound when combined. Also teach three-consonant blends.</a:t>
            </a:r>
          </a:p>
          <a:p>
            <a:r>
              <a:rPr lang="en-US" b="1" dirty="0" smtClean="0"/>
              <a:t>Step 7. Introduce a few high-frequency words necessary to read most sentences. </a:t>
            </a:r>
            <a:r>
              <a:rPr lang="en-US" b="1" dirty="0" err="1" smtClean="0"/>
              <a:t>Dolch</a:t>
            </a:r>
            <a:r>
              <a:rPr lang="en-US" b="1" dirty="0" smtClean="0"/>
              <a:t> words</a:t>
            </a:r>
          </a:p>
          <a:p>
            <a:r>
              <a:rPr lang="en-US" b="1" dirty="0" smtClean="0"/>
              <a:t>Step 8. Teach the long-vowel sounds and their spellings. Note that there are five common spellings for each long-vowel sound. Also teach the “Silent-</a:t>
            </a:r>
            <a:r>
              <a:rPr lang="en-US" b="1" i="1" dirty="0" err="1" smtClean="0"/>
              <a:t>e</a:t>
            </a:r>
            <a:r>
              <a:rPr lang="en-US" b="1" dirty="0" smtClean="0"/>
              <a:t> Rule”: When a one-syllable word ends in “</a:t>
            </a:r>
            <a:r>
              <a:rPr lang="en-US" b="1" i="1" dirty="0" err="1" smtClean="0"/>
              <a:t>e</a:t>
            </a:r>
            <a:r>
              <a:rPr lang="en-US" b="1" dirty="0" smtClean="0"/>
              <a:t>” and has the pattern </a:t>
            </a:r>
            <a:r>
              <a:rPr lang="en-US" b="1" i="1" dirty="0" err="1" smtClean="0"/>
              <a:t>vce</a:t>
            </a:r>
            <a:r>
              <a:rPr lang="en-US" b="1" dirty="0" smtClean="0"/>
              <a:t> (</a:t>
            </a:r>
            <a:r>
              <a:rPr lang="en-US" b="1" i="1" dirty="0" smtClean="0"/>
              <a:t>vowel-consonant-</a:t>
            </a:r>
            <a:r>
              <a:rPr lang="en-US" b="1" i="1" dirty="0" err="1" smtClean="0"/>
              <a:t>e</a:t>
            </a:r>
            <a:r>
              <a:rPr lang="en-US" b="1" dirty="0" smtClean="0"/>
              <a:t>), the first vowel says its name and the “</a:t>
            </a:r>
            <a:r>
              <a:rPr lang="en-US" b="1" i="1" dirty="0" err="1" smtClean="0"/>
              <a:t>e</a:t>
            </a:r>
            <a:r>
              <a:rPr lang="en-US" b="1" dirty="0" smtClean="0"/>
              <a:t>” is silent.</a:t>
            </a:r>
            <a:endParaRPr lang="en-US" dirty="0" smtClean="0"/>
          </a:p>
          <a:p>
            <a:r>
              <a:rPr lang="en-US" b="1" dirty="0" smtClean="0"/>
              <a:t>Step 9. Teach the </a:t>
            </a:r>
            <a:r>
              <a:rPr lang="en-US" b="1" i="1" dirty="0" err="1" smtClean="0"/>
              <a:t>r</a:t>
            </a:r>
            <a:r>
              <a:rPr lang="en-US" b="1" dirty="0" smtClean="0"/>
              <a:t>-controlled vowel sounds and their spellings.</a:t>
            </a:r>
          </a:p>
          <a:p>
            <a:r>
              <a:rPr lang="en-US" b="1" dirty="0" smtClean="0"/>
              <a:t>Step 10. Teach the diphthongs /</a:t>
            </a:r>
            <a:r>
              <a:rPr lang="en-US" b="1" dirty="0" err="1" smtClean="0"/>
              <a:t>oi</a:t>
            </a:r>
            <a:r>
              <a:rPr lang="en-US" b="1" dirty="0" smtClean="0"/>
              <a:t>/ and /</a:t>
            </a:r>
            <a:r>
              <a:rPr lang="en-US" b="1" dirty="0" err="1" smtClean="0"/>
              <a:t>ow</a:t>
            </a:r>
            <a:r>
              <a:rPr lang="en-US" b="1" dirty="0" smtClean="0"/>
              <a:t>/ and</a:t>
            </a:r>
            <a:r>
              <a:rPr lang="en-US" b="1" i="1" dirty="0" smtClean="0"/>
              <a:t> </a:t>
            </a:r>
            <a:r>
              <a:rPr lang="en-US" b="1" dirty="0" smtClean="0"/>
              <a:t>their spellings. A </a:t>
            </a:r>
            <a:r>
              <a:rPr lang="en-US" b="1" i="1" dirty="0" smtClean="0"/>
              <a:t>diphthong</a:t>
            </a:r>
            <a:r>
              <a:rPr lang="en-US" b="1" dirty="0" smtClean="0"/>
              <a:t> consists of two vowels that form a new sound when combined. Also teach other special sounds.</a:t>
            </a:r>
            <a:br>
              <a:rPr lang="en-US" b="1" dirty="0" smtClean="0"/>
            </a:br>
            <a:r>
              <a:rPr lang="en-US" dirty="0"/>
              <a:t>(Elam, 2005, pp. </a:t>
            </a:r>
            <a:r>
              <a:rPr lang="en-US" dirty="0" smtClean="0"/>
              <a:t>6 </a:t>
            </a:r>
            <a:r>
              <a:rPr lang="en-US" dirty="0"/>
              <a:t>- </a:t>
            </a:r>
            <a:r>
              <a:rPr lang="en-US" dirty="0" smtClean="0"/>
              <a:t>9)</a:t>
            </a:r>
            <a:endParaRPr lang="en-US" dirty="0"/>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352" y="0"/>
            <a:ext cx="8229600" cy="1143000"/>
          </a:xfrm>
        </p:spPr>
        <p:txBody>
          <a:bodyPr/>
          <a:lstStyle/>
          <a:p>
            <a:r>
              <a:rPr lang="en-US" dirty="0" smtClean="0">
                <a:solidFill>
                  <a:srgbClr val="6161D9"/>
                </a:solidFill>
                <a:effectLst>
                  <a:outerShdw blurRad="38100" dist="38100" dir="2700000" algn="tl">
                    <a:srgbClr val="000000">
                      <a:alpha val="43137"/>
                    </a:srgbClr>
                  </a:outerShdw>
                </a:effectLst>
              </a:rPr>
              <a:t>Steps 11 - 15</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51630"/>
            <a:ext cx="8229600" cy="4525963"/>
          </a:xfrm>
        </p:spPr>
        <p:txBody>
          <a:bodyPr>
            <a:normAutofit fontScale="92500" lnSpcReduction="20000"/>
          </a:bodyPr>
          <a:lstStyle/>
          <a:p>
            <a:r>
              <a:rPr lang="en-US" b="1" dirty="0" smtClean="0"/>
              <a:t>Step 11. Teach /aw/, /awl/, /</a:t>
            </a:r>
            <a:r>
              <a:rPr lang="en-US" b="1" dirty="0" err="1" smtClean="0"/>
              <a:t>awk</a:t>
            </a:r>
            <a:r>
              <a:rPr lang="en-US" b="1" dirty="0" smtClean="0"/>
              <a:t>/ and their spellings.</a:t>
            </a:r>
          </a:p>
          <a:p>
            <a:r>
              <a:rPr lang="en-US" b="1" dirty="0" smtClean="0"/>
              <a:t>Step 12. Teach these sounds and spelling patterns.</a:t>
            </a:r>
          </a:p>
          <a:p>
            <a:r>
              <a:rPr lang="en-US" b="1" dirty="0" smtClean="0"/>
              <a:t>Step 13. After 3 to 4 months of daily phonics instruction, begin introducing decodable stories.</a:t>
            </a:r>
          </a:p>
          <a:p>
            <a:r>
              <a:rPr lang="en-US" b="1" dirty="0" smtClean="0"/>
              <a:t>Step 14. Begin introducing “easy-to-read” books.</a:t>
            </a:r>
          </a:p>
          <a:p>
            <a:r>
              <a:rPr lang="en-US" b="1" dirty="0" smtClean="0"/>
              <a:t>Step 15. Continue to give phonetically based spelling lists.</a:t>
            </a:r>
            <a:br>
              <a:rPr lang="en-US" b="1" dirty="0" smtClean="0"/>
            </a:br>
            <a:r>
              <a:rPr lang="en-US" dirty="0"/>
              <a:t>(Elam, 2005, pp. </a:t>
            </a:r>
            <a:r>
              <a:rPr lang="en-US" dirty="0" smtClean="0"/>
              <a:t>9 </a:t>
            </a:r>
            <a:r>
              <a:rPr lang="en-US" dirty="0"/>
              <a:t>- </a:t>
            </a:r>
            <a:r>
              <a:rPr lang="en-US" dirty="0" smtClean="0"/>
              <a:t>10)</a:t>
            </a:r>
            <a:endParaRPr lang="en-US" dirty="0"/>
          </a:p>
          <a:p>
            <a:endParaRPr lang="en-US" b="1" dirty="0" smtClean="0"/>
          </a:p>
          <a:p>
            <a:pPr>
              <a:buNone/>
            </a:pPr>
            <a:endParaRPr lang="en-US"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154" y="0"/>
            <a:ext cx="8229600" cy="1143000"/>
          </a:xfrm>
        </p:spPr>
        <p:txBody>
          <a:bodyPr/>
          <a:lstStyle/>
          <a:p>
            <a:r>
              <a:rPr lang="en-US" dirty="0" smtClean="0">
                <a:solidFill>
                  <a:srgbClr val="6161D9"/>
                </a:solidFill>
                <a:effectLst>
                  <a:outerShdw blurRad="38100" dist="38100" dir="2700000" algn="tl">
                    <a:srgbClr val="000000">
                      <a:alpha val="43137"/>
                    </a:srgbClr>
                  </a:outerShdw>
                </a:effectLst>
              </a:rPr>
              <a:t>Questions to Understanding</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15152"/>
            <a:ext cx="8229600" cy="4525963"/>
          </a:xfrm>
        </p:spPr>
        <p:txBody>
          <a:bodyPr>
            <a:normAutofit fontScale="85000" lnSpcReduction="20000"/>
          </a:bodyPr>
          <a:lstStyle/>
          <a:p>
            <a:pPr>
              <a:buNone/>
            </a:pPr>
            <a:r>
              <a:rPr lang="en-US" dirty="0" smtClean="0">
                <a:effectLst>
                  <a:outerShdw blurRad="38100" dist="38100" dir="2700000" algn="tl">
                    <a:srgbClr val="000000">
                      <a:alpha val="43137"/>
                    </a:srgbClr>
                  </a:outerShdw>
                </a:effectLst>
              </a:rPr>
              <a:t>  </a:t>
            </a:r>
          </a:p>
          <a:p>
            <a:r>
              <a:rPr lang="en-US" b="1" dirty="0" smtClean="0">
                <a:effectLst>
                  <a:outerShdw blurRad="38100" dist="38100" dir="2700000" algn="tl">
                    <a:srgbClr val="000000">
                      <a:alpha val="43137"/>
                    </a:srgbClr>
                  </a:outerShdw>
                </a:effectLst>
              </a:rPr>
              <a:t>Asking questions and looking for answers -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before I read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as I read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after I read.</a:t>
            </a:r>
            <a:endParaRPr lang="en-US" dirty="0" smtClean="0">
              <a:effectLst>
                <a:outerShdw blurRad="38100" dist="38100" dir="2700000" algn="tl">
                  <a:srgbClr val="000000">
                    <a:alpha val="43137"/>
                  </a:srgbClr>
                </a:outerShdw>
              </a:effectLst>
            </a:endParaRPr>
          </a:p>
          <a:p>
            <a:pPr>
              <a:buNone/>
            </a:pPr>
            <a:r>
              <a:rPr lang="en-US" b="1" dirty="0" smtClean="0"/>
              <a:t> </a:t>
            </a:r>
            <a:endParaRPr lang="en-US" dirty="0" smtClean="0"/>
          </a:p>
          <a:p>
            <a:pPr>
              <a:buNone/>
            </a:pPr>
            <a:r>
              <a:rPr lang="en-US" dirty="0" smtClean="0"/>
              <a:t> </a:t>
            </a:r>
            <a:endParaRPr lang="en-US" dirty="0" smtClean="0">
              <a:effectLst>
                <a:outerShdw blurRad="38100" dist="38100" dir="2700000" algn="tl">
                  <a:srgbClr val="000000">
                    <a:alpha val="43137"/>
                  </a:srgbClr>
                </a:outerShdw>
              </a:effectLst>
            </a:endParaRPr>
          </a:p>
          <a:p>
            <a:r>
              <a:rPr lang="en-US" b="1" i="1" dirty="0" smtClean="0">
                <a:effectLst>
                  <a:outerShdw blurRad="38100" dist="38100" dir="2700000" algn="tl">
                    <a:srgbClr val="000000">
                      <a:alpha val="43137"/>
                    </a:srgbClr>
                  </a:outerShdw>
                </a:effectLst>
              </a:rPr>
              <a:t>I wonder...  I was confused when... </a:t>
            </a:r>
            <a:br>
              <a:rPr lang="en-US" b="1" i="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How could that be?  Why do you think? </a:t>
            </a:r>
            <a:br>
              <a:rPr lang="en-US" b="1" i="1" dirty="0" smtClean="0">
                <a:effectLst>
                  <a:outerShdw blurRad="38100" dist="38100" dir="2700000" algn="tl">
                    <a:srgbClr val="000000">
                      <a:alpha val="43137"/>
                    </a:srgbClr>
                  </a:outerShdw>
                </a:effectLst>
              </a:rPr>
            </a:br>
            <a:r>
              <a:rPr lang="en-US" b="1" i="1" dirty="0" smtClean="0">
                <a:effectLst>
                  <a:outerShdw blurRad="38100" dist="38100" dir="2700000" algn="tl">
                    <a:srgbClr val="000000">
                      <a:alpha val="43137"/>
                    </a:srgbClr>
                  </a:outerShdw>
                </a:effectLst>
              </a:rPr>
              <a:t>Who...  What...  Where...  When...</a:t>
            </a:r>
            <a:r>
              <a:rPr lang="en-US" b="1" i="1" dirty="0" smtClean="0"/>
              <a:t/>
            </a:r>
            <a:br>
              <a:rPr lang="en-US" b="1" i="1" dirty="0" smtClean="0"/>
            </a:br>
            <a:r>
              <a:rPr lang="en-US" b="1" i="1" dirty="0" smtClean="0"/>
              <a:t/>
            </a:r>
            <a:br>
              <a:rPr lang="en-US" b="1" i="1" dirty="0" smtClean="0"/>
            </a:br>
            <a:r>
              <a:rPr lang="en-US" dirty="0" smtClean="0"/>
              <a:t>(</a:t>
            </a:r>
            <a:r>
              <a:rPr lang="en-US" dirty="0" err="1" smtClean="0"/>
              <a:t>Kump</a:t>
            </a:r>
            <a:r>
              <a:rPr lang="en-US" dirty="0" smtClean="0"/>
              <a:t>, </a:t>
            </a:r>
            <a:r>
              <a:rPr lang="en-US" dirty="0" err="1" smtClean="0"/>
              <a:t>n.d.</a:t>
            </a:r>
            <a:r>
              <a:rPr lang="en-US" dirty="0" smtClean="0"/>
              <a:t>, Asking questions poster)</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23" y="0"/>
            <a:ext cx="8229600" cy="1143000"/>
          </a:xfrm>
        </p:spPr>
        <p:txBody>
          <a:bodyPr/>
          <a:lstStyle/>
          <a:p>
            <a:r>
              <a:rPr lang="en-US" dirty="0" smtClean="0">
                <a:solidFill>
                  <a:srgbClr val="6161D9"/>
                </a:solidFill>
                <a:effectLst>
                  <a:outerShdw blurRad="38100" dist="38100" dir="2700000" algn="tl">
                    <a:srgbClr val="000000">
                      <a:alpha val="43137"/>
                    </a:srgbClr>
                  </a:outerShdw>
                </a:effectLst>
              </a:rPr>
              <a:t>Determining Important Ideas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p>
          <a:p>
            <a:r>
              <a:rPr lang="en-US" b="1" dirty="0" smtClean="0"/>
              <a:t>I understand the main ideas of the text and what the author's message is.</a:t>
            </a:r>
            <a:endParaRPr lang="en-US" dirty="0" smtClean="0"/>
          </a:p>
          <a:p>
            <a:pPr>
              <a:buNone/>
            </a:pPr>
            <a:r>
              <a:rPr lang="en-US" dirty="0" smtClean="0"/>
              <a:t/>
            </a:r>
            <a:br>
              <a:rPr lang="en-US" dirty="0" smtClean="0"/>
            </a:br>
            <a:r>
              <a:rPr lang="en-US" dirty="0" smtClean="0">
                <a:effectLst>
                  <a:outerShdw blurRad="38100" dist="38100" dir="2700000" algn="tl">
                    <a:srgbClr val="000000">
                      <a:alpha val="43137"/>
                    </a:srgbClr>
                  </a:outerShdw>
                </a:effectLst>
              </a:rPr>
              <a:t>The text was mostly about...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The author is trying to tell us that...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I learned...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The important details were...</a:t>
            </a:r>
            <a:r>
              <a:rPr lang="en-US" dirty="0" smtClean="0"/>
              <a:t/>
            </a:r>
            <a:br>
              <a:rPr lang="en-US" dirty="0" smtClean="0"/>
            </a:br>
            <a:endParaRPr lang="en-US" dirty="0" smtClean="0"/>
          </a:p>
          <a:p>
            <a:pPr>
              <a:buNone/>
            </a:pPr>
            <a:r>
              <a:rPr lang="en-US" i="1" dirty="0" smtClean="0"/>
              <a:t>	</a:t>
            </a:r>
            <a:r>
              <a:rPr lang="en-US" dirty="0" smtClean="0"/>
              <a:t>(</a:t>
            </a:r>
            <a:r>
              <a:rPr lang="en-US" dirty="0" err="1" smtClean="0"/>
              <a:t>Kump</a:t>
            </a:r>
            <a:r>
              <a:rPr lang="en-US" dirty="0" smtClean="0"/>
              <a:t>, </a:t>
            </a:r>
            <a:r>
              <a:rPr lang="en-US" dirty="0" err="1" smtClean="0"/>
              <a:t>n.d.</a:t>
            </a:r>
            <a:r>
              <a:rPr lang="en-US" dirty="0" smtClean="0"/>
              <a:t>, Determining poster)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161D9"/>
                </a:solidFill>
                <a:effectLst>
                  <a:outerShdw blurRad="38100" dist="38100" dir="2700000" algn="tl">
                    <a:srgbClr val="000000">
                      <a:alpha val="43137"/>
                    </a:srgbClr>
                  </a:outerShdw>
                </a:effectLst>
              </a:rPr>
              <a:t>Super 6 Reading Strategies</a:t>
            </a:r>
            <a:r>
              <a:rPr lang="en-US" dirty="0" smtClean="0"/>
              <a:t/>
            </a:r>
            <a:br>
              <a:rPr lang="en-US" dirty="0" smtClean="0"/>
            </a:br>
            <a:endParaRPr lang="en-US" dirty="0"/>
          </a:p>
        </p:txBody>
      </p:sp>
      <p:sp>
        <p:nvSpPr>
          <p:cNvPr id="3" name="Content Placeholder 2"/>
          <p:cNvSpPr>
            <a:spLocks noGrp="1"/>
          </p:cNvSpPr>
          <p:nvPr>
            <p:ph idx="1"/>
          </p:nvPr>
        </p:nvSpPr>
        <p:spPr>
          <a:xfrm>
            <a:off x="457200" y="1842448"/>
            <a:ext cx="8229600" cy="4525963"/>
          </a:xfrm>
        </p:spPr>
        <p:txBody>
          <a:bodyPr>
            <a:normAutofit fontScale="92500"/>
          </a:bodyPr>
          <a:lstStyle/>
          <a:p>
            <a:pPr lvl="0">
              <a:buNone/>
            </a:pPr>
            <a:r>
              <a:rPr lang="en-US" dirty="0" smtClean="0"/>
              <a:t>1. </a:t>
            </a:r>
            <a:r>
              <a:rPr lang="en-US" u="sng" dirty="0" smtClean="0">
                <a:effectLst>
                  <a:outerShdw blurRad="38100" dist="38100" dir="2700000" algn="tl">
                    <a:srgbClr val="000000">
                      <a:alpha val="43137"/>
                    </a:srgbClr>
                  </a:outerShdw>
                </a:effectLst>
              </a:rPr>
              <a:t>Making Connections</a:t>
            </a:r>
            <a:r>
              <a:rPr lang="en-US" dirty="0" smtClean="0">
                <a:effectLst>
                  <a:outerShdw blurRad="38100" dist="38100" dir="2700000" algn="tl">
                    <a:srgbClr val="000000">
                      <a:alpha val="43137"/>
                    </a:srgbClr>
                  </a:outerShdw>
                </a:effectLst>
              </a:rPr>
              <a:t> </a:t>
            </a:r>
            <a:r>
              <a:rPr lang="en-US" dirty="0" smtClean="0"/>
              <a:t>– to background knowledge</a:t>
            </a:r>
          </a:p>
          <a:p>
            <a:pPr lvl="0"/>
            <a:r>
              <a:rPr lang="en-US" dirty="0" smtClean="0"/>
              <a:t>I know…about this topic.</a:t>
            </a:r>
          </a:p>
          <a:p>
            <a:pPr lvl="0"/>
            <a:r>
              <a:rPr lang="en-US" dirty="0" smtClean="0"/>
              <a:t>Good readers interact with the text and bring their experiences to what they read.</a:t>
            </a:r>
          </a:p>
          <a:p>
            <a:pPr lvl="0"/>
            <a:r>
              <a:rPr lang="en-US" dirty="0" smtClean="0"/>
              <a:t>Students make three types of connections:</a:t>
            </a:r>
          </a:p>
          <a:p>
            <a:pPr lvl="1"/>
            <a:r>
              <a:rPr lang="en-US" dirty="0" smtClean="0"/>
              <a:t>relating text to self (personal experiences)</a:t>
            </a:r>
          </a:p>
          <a:p>
            <a:pPr lvl="1"/>
            <a:r>
              <a:rPr lang="en-US" dirty="0" smtClean="0"/>
              <a:t>relating text to other texts (one book to another)</a:t>
            </a:r>
          </a:p>
          <a:p>
            <a:pPr lvl="1"/>
            <a:r>
              <a:rPr lang="en-US" dirty="0" smtClean="0"/>
              <a:t>relating text to the world around </a:t>
            </a:r>
            <a:r>
              <a:rPr lang="en-US" dirty="0"/>
              <a:t>them</a:t>
            </a:r>
            <a:br>
              <a:rPr lang="en-US" dirty="0"/>
            </a:br>
            <a:r>
              <a:rPr lang="en-US" dirty="0" smtClean="0"/>
              <a:t>(</a:t>
            </a:r>
            <a:r>
              <a:rPr lang="en-US" dirty="0" err="1"/>
              <a:t>Oczkus</a:t>
            </a:r>
            <a:r>
              <a:rPr lang="en-US" dirty="0"/>
              <a:t>, 2004</a:t>
            </a:r>
            <a:r>
              <a:rPr lang="en-US" dirty="0" smtClean="0"/>
              <a:t>)</a:t>
            </a:r>
            <a:endParaRPr lang="en-US" dirty="0"/>
          </a:p>
          <a:p>
            <a:pPr lvl="0"/>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0295971">
            <a:off x="-1356788" y="479586"/>
            <a:ext cx="5886879" cy="584775"/>
          </a:xfrm>
          <a:prstGeom prst="rect">
            <a:avLst/>
          </a:prstGeom>
          <a:noFill/>
        </p:spPr>
        <p:txBody>
          <a:bodyPr wrap="square" lIns="91440" tIns="45720" rIns="91440" bIns="45720">
            <a:spAutoFit/>
          </a:bodyPr>
          <a:lstStyle/>
          <a:p>
            <a:pPr algn="ctr"/>
            <a:r>
              <a:rPr lang="en-US" sz="3200" b="1" cap="none" spc="0" dirty="0" smtClean="0">
                <a:ln w="1905"/>
                <a:solidFill>
                  <a:srgbClr val="74D8DA"/>
                </a:solidFill>
                <a:effectLst>
                  <a:innerShdw blurRad="69850" dist="43180" dir="5400000">
                    <a:srgbClr val="000000">
                      <a:alpha val="65000"/>
                    </a:srgbClr>
                  </a:innerShdw>
                </a:effectLst>
              </a:rPr>
              <a:t>Brain Development</a:t>
            </a:r>
            <a:endParaRPr lang="en-US" sz="3200" b="1" cap="none" spc="0" dirty="0">
              <a:ln w="1905"/>
              <a:solidFill>
                <a:srgbClr val="74D8DA"/>
              </a:solidFill>
              <a:effectLst>
                <a:innerShdw blurRad="69850" dist="43180" dir="5400000">
                  <a:srgbClr val="000000">
                    <a:alpha val="65000"/>
                  </a:srgbClr>
                </a:innerShdw>
              </a:effectLst>
            </a:endParaRPr>
          </a:p>
        </p:txBody>
      </p:sp>
      <p:sp>
        <p:nvSpPr>
          <p:cNvPr id="9" name="TextBox 8"/>
          <p:cNvSpPr txBox="1"/>
          <p:nvPr/>
        </p:nvSpPr>
        <p:spPr>
          <a:xfrm>
            <a:off x="0" y="3425588"/>
            <a:ext cx="9358346" cy="3139321"/>
          </a:xfrm>
          <a:prstGeom prst="rect">
            <a:avLst/>
          </a:prstGeom>
          <a:noFill/>
        </p:spPr>
        <p:txBody>
          <a:bodyPr wrap="square" rtlCol="0">
            <a:spAutoFit/>
          </a:bodyPr>
          <a:lstStyle/>
          <a:p>
            <a:r>
              <a:rPr lang="en-CA" dirty="0" smtClean="0">
                <a:effectLst>
                  <a:outerShdw blurRad="38100" dist="38100" dir="2700000" algn="tl">
                    <a:srgbClr val="000000">
                      <a:alpha val="43137"/>
                    </a:srgbClr>
                  </a:outerShdw>
                </a:effectLst>
              </a:rPr>
              <a:t>- Yes, because metacognitive processes do not develop in children until up to twelve years old.</a:t>
            </a:r>
          </a:p>
          <a:p>
            <a:endParaRPr lang="en-CA" dirty="0" smtClean="0">
              <a:effectLst>
                <a:outerShdw blurRad="38100" dist="38100" dir="2700000" algn="tl">
                  <a:srgbClr val="000000">
                    <a:alpha val="43137"/>
                  </a:srgbClr>
                </a:outerShdw>
              </a:effectLst>
            </a:endParaRPr>
          </a:p>
          <a:p>
            <a:pPr>
              <a:buFontTx/>
              <a:buChar char="-"/>
            </a:pPr>
            <a:r>
              <a:rPr lang="en-CA" dirty="0" smtClean="0">
                <a:effectLst>
                  <a:outerShdw blurRad="38100" dist="38100" dir="2700000" algn="tl">
                    <a:srgbClr val="000000">
                      <a:alpha val="43137"/>
                    </a:srgbClr>
                  </a:outerShdw>
                </a:effectLst>
              </a:rPr>
              <a:t>This is the ability to plan, monitor and evaluate</a:t>
            </a:r>
          </a:p>
          <a:p>
            <a:pPr>
              <a:buFontTx/>
              <a:buChar char="-"/>
            </a:pPr>
            <a:endParaRPr lang="en-CA" dirty="0" smtClean="0">
              <a:effectLst>
                <a:outerShdw blurRad="38100" dist="38100" dir="2700000" algn="tl">
                  <a:srgbClr val="000000">
                    <a:alpha val="43137"/>
                  </a:srgbClr>
                </a:outerShdw>
              </a:effectLst>
            </a:endParaRPr>
          </a:p>
          <a:p>
            <a:endParaRPr lang="en-CA" dirty="0" smtClean="0">
              <a:effectLst>
                <a:outerShdw blurRad="38100" dist="38100" dir="2700000" algn="tl">
                  <a:srgbClr val="000000">
                    <a:alpha val="43137"/>
                  </a:srgbClr>
                </a:outerShdw>
              </a:effectLst>
            </a:endParaRPr>
          </a:p>
          <a:p>
            <a:endParaRPr lang="en-CA" dirty="0" smtClean="0">
              <a:effectLst>
                <a:outerShdw blurRad="38100" dist="38100" dir="2700000" algn="tl">
                  <a:srgbClr val="000000">
                    <a:alpha val="43137"/>
                  </a:srgbClr>
                </a:outerShdw>
              </a:effectLst>
            </a:endParaRPr>
          </a:p>
          <a:p>
            <a:endParaRPr lang="en-CA" dirty="0" smtClean="0">
              <a:effectLst>
                <a:outerShdw blurRad="38100" dist="38100" dir="2700000" algn="tl">
                  <a:srgbClr val="000000">
                    <a:alpha val="43137"/>
                  </a:srgbClr>
                </a:outerShdw>
              </a:effectLst>
            </a:endParaRPr>
          </a:p>
          <a:p>
            <a:endParaRPr lang="en-CA" dirty="0" smtClean="0">
              <a:effectLst>
                <a:outerShdw blurRad="38100" dist="38100" dir="2700000" algn="tl">
                  <a:srgbClr val="000000">
                    <a:alpha val="43137"/>
                  </a:srgbClr>
                </a:outerShdw>
              </a:effectLst>
            </a:endParaRPr>
          </a:p>
          <a:p>
            <a:endParaRPr lang="en-CA" dirty="0" smtClean="0">
              <a:effectLst>
                <a:outerShdw blurRad="38100" dist="38100" dir="2700000" algn="tl">
                  <a:srgbClr val="000000">
                    <a:alpha val="43137"/>
                  </a:srgbClr>
                </a:outerShdw>
              </a:effectLst>
            </a:endParaRPr>
          </a:p>
          <a:p>
            <a:endParaRPr lang="en-CA" dirty="0" smtClean="0">
              <a:effectLst>
                <a:outerShdw blurRad="38100" dist="38100" dir="2700000" algn="tl">
                  <a:srgbClr val="000000">
                    <a:alpha val="43137"/>
                  </a:srgbClr>
                </a:outerShdw>
              </a:effectLst>
            </a:endParaRPr>
          </a:p>
          <a:p>
            <a:r>
              <a:rPr lang="en-CA" dirty="0" smtClean="0">
                <a:effectLst>
                  <a:outerShdw blurRad="38100" dist="38100" dir="2700000" algn="tl">
                    <a:srgbClr val="000000">
                      <a:alpha val="43137"/>
                    </a:srgbClr>
                  </a:outerShdw>
                </a:effectLst>
              </a:rPr>
              <a:t>- </a:t>
            </a:r>
            <a:r>
              <a:rPr lang="en-CA" sz="1600" dirty="0" smtClean="0">
                <a:effectLst>
                  <a:outerShdw blurRad="38100" dist="38100" dir="2700000" algn="tl">
                    <a:srgbClr val="000000">
                      <a:alpha val="43137"/>
                    </a:srgbClr>
                  </a:outerShdw>
                </a:effectLst>
              </a:rPr>
              <a:t>Children range from preoperational to concrete operational stages (up to 12 years old) (</a:t>
            </a:r>
            <a:r>
              <a:rPr lang="en-CA" sz="1600" dirty="0" err="1" smtClean="0">
                <a:effectLst>
                  <a:outerShdw blurRad="38100" dist="38100" dir="2700000" algn="tl">
                    <a:srgbClr val="000000">
                      <a:alpha val="43137"/>
                    </a:srgbClr>
                  </a:outerShdw>
                </a:effectLst>
              </a:rPr>
              <a:t>Vgotsky</a:t>
            </a:r>
            <a:r>
              <a:rPr lang="en-CA" sz="1600" dirty="0" smtClean="0">
                <a:effectLst>
                  <a:outerShdw blurRad="38100" dist="38100" dir="2700000" algn="tl">
                    <a:srgbClr val="000000">
                      <a:alpha val="43137"/>
                    </a:srgbClr>
                  </a:outerShdw>
                </a:effectLst>
              </a:rPr>
              <a:t>, 1978)</a:t>
            </a:r>
          </a:p>
        </p:txBody>
      </p:sp>
      <p:pic>
        <p:nvPicPr>
          <p:cNvPr id="1026" name="Picture 2"/>
          <p:cNvPicPr>
            <a:picLocks noChangeAspect="1" noChangeArrowheads="1"/>
          </p:cNvPicPr>
          <p:nvPr/>
        </p:nvPicPr>
        <p:blipFill>
          <a:blip r:embed="rId2" cstate="print"/>
          <a:srcRect/>
          <a:stretch>
            <a:fillRect/>
          </a:stretch>
        </p:blipFill>
        <p:spPr bwMode="auto">
          <a:xfrm>
            <a:off x="988154" y="1610436"/>
            <a:ext cx="3905269" cy="142151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99368" y="4429132"/>
            <a:ext cx="4857784" cy="1684811"/>
          </a:xfrm>
          <a:prstGeom prst="rect">
            <a:avLst/>
          </a:prstGeom>
          <a:noFill/>
          <a:ln w="9525">
            <a:noFill/>
            <a:miter lim="800000"/>
            <a:headEnd/>
            <a:tailEnd/>
          </a:ln>
        </p:spPr>
      </p:pic>
      <p:sp>
        <p:nvSpPr>
          <p:cNvPr id="11" name="TextBox 10"/>
          <p:cNvSpPr txBox="1"/>
          <p:nvPr/>
        </p:nvSpPr>
        <p:spPr>
          <a:xfrm>
            <a:off x="5143504" y="2133518"/>
            <a:ext cx="3714776" cy="369332"/>
          </a:xfrm>
          <a:prstGeom prst="rect">
            <a:avLst/>
          </a:prstGeom>
          <a:noFill/>
        </p:spPr>
        <p:txBody>
          <a:bodyPr wrap="square" rtlCol="0">
            <a:spAutoFit/>
          </a:bodyPr>
          <a:lstStyle/>
          <a:p>
            <a:r>
              <a:rPr lang="en-CA" dirty="0" smtClean="0">
                <a:effectLst>
                  <a:outerShdw blurRad="38100" dist="38100" dir="2700000" algn="tl">
                    <a:srgbClr val="000000">
                      <a:alpha val="43137"/>
                    </a:srgbClr>
                  </a:outerShdw>
                </a:effectLst>
                <a:sym typeface="Wingdings" pitchFamily="2" charset="2"/>
              </a:rPr>
              <a:t> The Metacognitive Process</a:t>
            </a:r>
            <a:endParaRPr lang="en-CA" dirty="0">
              <a:effectLst>
                <a:outerShdw blurRad="38100" dist="38100" dir="2700000" algn="tl">
                  <a:srgbClr val="000000">
                    <a:alpha val="43137"/>
                  </a:srgbClr>
                </a:outerShdw>
              </a:effectLst>
            </a:endParaRPr>
          </a:p>
        </p:txBody>
      </p:sp>
      <p:sp>
        <p:nvSpPr>
          <p:cNvPr id="7" name="Rectangle 6"/>
          <p:cNvSpPr/>
          <p:nvPr/>
        </p:nvSpPr>
        <p:spPr>
          <a:xfrm>
            <a:off x="4039036" y="399943"/>
            <a:ext cx="4572000" cy="646331"/>
          </a:xfrm>
          <a:prstGeom prst="rect">
            <a:avLst/>
          </a:prstGeom>
        </p:spPr>
        <p:txBody>
          <a:bodyPr>
            <a:spAutoFit/>
          </a:bodyPr>
          <a:lstStyle/>
          <a:p>
            <a:r>
              <a:rPr lang="en-CA" dirty="0" smtClean="0">
                <a:effectLst>
                  <a:outerShdw blurRad="38100" dist="38100" dir="2700000" algn="tl">
                    <a:srgbClr val="000000">
                      <a:alpha val="43137"/>
                    </a:srgbClr>
                  </a:outerShdw>
                </a:effectLst>
              </a:rPr>
              <a:t>Is there a difference in learning for a low-level ELL at age six and </a:t>
            </a:r>
            <a:r>
              <a:rPr lang="en-CA" dirty="0" smtClean="0">
                <a:effectLst>
                  <a:outerShdw blurRad="38100" dist="38100" dir="2700000" algn="tl">
                    <a:srgbClr val="000000">
                      <a:alpha val="43137"/>
                    </a:srgbClr>
                  </a:outerShdw>
                </a:effectLst>
              </a:rPr>
              <a:t>a low-level </a:t>
            </a:r>
            <a:r>
              <a:rPr lang="en-CA" dirty="0" smtClean="0">
                <a:effectLst>
                  <a:outerShdw blurRad="38100" dist="38100" dir="2700000" algn="tl">
                    <a:srgbClr val="000000">
                      <a:alpha val="43137"/>
                    </a:srgbClr>
                  </a:outerShdw>
                </a:effectLst>
              </a:rPr>
              <a:t>at age sixteen?</a:t>
            </a:r>
            <a:endParaRPr lang="en-CA" dirty="0"/>
          </a:p>
        </p:txBody>
      </p:sp>
      <p:sp>
        <p:nvSpPr>
          <p:cNvPr id="2" name="TextBox 1"/>
          <p:cNvSpPr txBox="1"/>
          <p:nvPr/>
        </p:nvSpPr>
        <p:spPr>
          <a:xfrm>
            <a:off x="299368" y="5977463"/>
            <a:ext cx="8572560" cy="246221"/>
          </a:xfrm>
          <a:prstGeom prst="rect">
            <a:avLst/>
          </a:prstGeom>
          <a:noFill/>
        </p:spPr>
        <p:txBody>
          <a:bodyPr wrap="square" rtlCol="0">
            <a:spAutoFit/>
          </a:bodyPr>
          <a:lstStyle/>
          <a:p>
            <a:r>
              <a:rPr lang="en-CA" sz="1000" dirty="0" smtClean="0">
                <a:latin typeface="Times New Roman" pitchFamily="18" charset="0"/>
                <a:cs typeface="Times New Roman" pitchFamily="18" charset="0"/>
              </a:rPr>
              <a:t>Watterson, B.  (1988).  The essential Calvin and Hobbes. New York, NY:  Universal Press, p. 67.</a:t>
            </a:r>
            <a:endParaRPr lang="en-CA" sz="1000" dirty="0">
              <a:latin typeface="Times New Roman" pitchFamily="18" charset="0"/>
              <a:cs typeface="Times New Roman" pitchFamily="18" charset="0"/>
            </a:endParaRPr>
          </a:p>
        </p:txBody>
      </p:sp>
      <p:sp>
        <p:nvSpPr>
          <p:cNvPr id="3" name="TextBox 2"/>
          <p:cNvSpPr txBox="1"/>
          <p:nvPr/>
        </p:nvSpPr>
        <p:spPr>
          <a:xfrm>
            <a:off x="988154" y="3031954"/>
            <a:ext cx="3905269" cy="307777"/>
          </a:xfrm>
          <a:prstGeom prst="rect">
            <a:avLst/>
          </a:prstGeom>
          <a:noFill/>
        </p:spPr>
        <p:txBody>
          <a:bodyPr wrap="square" rtlCol="0">
            <a:spAutoFit/>
          </a:bodyPr>
          <a:lstStyle/>
          <a:p>
            <a:r>
              <a:rPr lang="en-CA" sz="1400" dirty="0" smtClean="0"/>
              <a:t>(EPEARL, </a:t>
            </a:r>
            <a:r>
              <a:rPr lang="en-CA" sz="1400" dirty="0" err="1" smtClean="0"/>
              <a:t>n.d.</a:t>
            </a:r>
            <a:r>
              <a:rPr lang="en-CA" sz="1400" dirty="0" smtClean="0"/>
              <a:t>)</a:t>
            </a:r>
            <a:endParaRPr lang="en-CA"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124" y="457200"/>
            <a:ext cx="8229600" cy="1143000"/>
          </a:xfrm>
        </p:spPr>
        <p:txBody>
          <a:bodyPr>
            <a:normAutofit/>
          </a:bodyPr>
          <a:lstStyle/>
          <a:p>
            <a:r>
              <a:rPr lang="en-US" sz="3200" dirty="0" smtClean="0">
                <a:solidFill>
                  <a:srgbClr val="6161D9"/>
                </a:solidFill>
                <a:effectLst>
                  <a:outerShdw blurRad="38100" dist="38100" dir="2700000" algn="tl">
                    <a:srgbClr val="000000">
                      <a:alpha val="43137"/>
                    </a:srgbClr>
                  </a:outerShdw>
                </a:effectLst>
              </a:rPr>
              <a:t>2.  </a:t>
            </a:r>
            <a:r>
              <a:rPr lang="en-US" sz="3200" u="sng" dirty="0" smtClean="0">
                <a:solidFill>
                  <a:srgbClr val="6161D9"/>
                </a:solidFill>
                <a:effectLst>
                  <a:outerShdw blurRad="38100" dist="38100" dir="2700000" algn="tl">
                    <a:srgbClr val="000000">
                      <a:alpha val="43137"/>
                    </a:srgbClr>
                  </a:outerShdw>
                </a:effectLst>
              </a:rPr>
              <a:t>Predict/Infer</a:t>
            </a:r>
            <a:endParaRPr lang="en-US" sz="3200"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pPr>
              <a:buNone/>
            </a:pPr>
            <a:endParaRPr lang="en-US" dirty="0" smtClean="0"/>
          </a:p>
          <a:p>
            <a:pPr lvl="0"/>
            <a:r>
              <a:rPr lang="en-US" dirty="0" smtClean="0"/>
              <a:t>Predicting while reading requires some intuition, but predicting</a:t>
            </a:r>
          </a:p>
          <a:p>
            <a:pPr>
              <a:buNone/>
            </a:pPr>
            <a:r>
              <a:rPr lang="en-US" dirty="0" smtClean="0"/>
              <a:t>	is also based on using one’s experiences, solid clues from the</a:t>
            </a:r>
          </a:p>
          <a:p>
            <a:pPr>
              <a:buNone/>
            </a:pPr>
            <a:r>
              <a:rPr lang="en-US" dirty="0" smtClean="0"/>
              <a:t>	text, and the ability to anticipate what could logically happen </a:t>
            </a:r>
          </a:p>
          <a:p>
            <a:pPr>
              <a:buNone/>
            </a:pPr>
            <a:r>
              <a:rPr lang="en-US" dirty="0" smtClean="0"/>
              <a:t>     next.</a:t>
            </a:r>
          </a:p>
          <a:p>
            <a:pPr lvl="0"/>
            <a:r>
              <a:rPr lang="en-US" dirty="0" smtClean="0"/>
              <a:t>Ask “What do you think will happen next?”  Read on to see if that happened. </a:t>
            </a:r>
          </a:p>
          <a:p>
            <a:pPr lvl="0"/>
            <a:r>
              <a:rPr lang="en-US" dirty="0" smtClean="0"/>
              <a:t>Inferring involves complex thinking.</a:t>
            </a:r>
          </a:p>
          <a:p>
            <a:pPr lvl="0"/>
            <a:r>
              <a:rPr lang="en-US" dirty="0" smtClean="0"/>
              <a:t>When students infer they act as detectives gathering logical clues to piece together the solution to some mystery.</a:t>
            </a:r>
          </a:p>
          <a:p>
            <a:pPr lvl="0"/>
            <a:r>
              <a:rPr lang="en-US" dirty="0" smtClean="0"/>
              <a:t>Another way to say inferring is “reading between the lines”.</a:t>
            </a:r>
          </a:p>
          <a:p>
            <a:r>
              <a:rPr lang="en-US" dirty="0" smtClean="0"/>
              <a:t>We use clues to infer what authors mean when they don’t explicitly tell us in the text</a:t>
            </a:r>
            <a:r>
              <a:rPr lang="en-US" dirty="0"/>
              <a:t>.</a:t>
            </a:r>
            <a:br>
              <a:rPr lang="en-US" dirty="0"/>
            </a:br>
            <a:r>
              <a:rPr lang="en-US" dirty="0"/>
              <a:t>(</a:t>
            </a:r>
            <a:r>
              <a:rPr lang="en-US" dirty="0" err="1"/>
              <a:t>Oczkus</a:t>
            </a:r>
            <a:r>
              <a:rPr lang="en-US" dirty="0"/>
              <a:t>, 2004)</a:t>
            </a:r>
          </a:p>
          <a:p>
            <a:pPr lvl="0"/>
            <a:endParaRPr lang="en-US" dirty="0" smtClean="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5181" y="709684"/>
            <a:ext cx="8229600" cy="1143000"/>
          </a:xfrm>
        </p:spPr>
        <p:txBody>
          <a:bodyPr>
            <a:normAutofit fontScale="90000"/>
          </a:bodyPr>
          <a:lstStyle/>
          <a:p>
            <a:r>
              <a:rPr lang="en-US" sz="3600" dirty="0" smtClean="0">
                <a:solidFill>
                  <a:srgbClr val="6161D9"/>
                </a:solidFill>
                <a:effectLst>
                  <a:outerShdw blurRad="38100" dist="38100" dir="2700000" algn="tl">
                    <a:srgbClr val="000000">
                      <a:alpha val="43137"/>
                    </a:srgbClr>
                  </a:outerShdw>
                </a:effectLst>
              </a:rPr>
              <a:t>3.  </a:t>
            </a:r>
            <a:r>
              <a:rPr lang="en-US" sz="3600" u="sng" dirty="0" smtClean="0">
                <a:solidFill>
                  <a:srgbClr val="6161D9"/>
                </a:solidFill>
                <a:effectLst>
                  <a:outerShdw blurRad="38100" dist="38100" dir="2700000" algn="tl">
                    <a:srgbClr val="000000">
                      <a:alpha val="43137"/>
                    </a:srgbClr>
                  </a:outerShdw>
                </a:effectLst>
              </a:rPr>
              <a:t>Questioning</a:t>
            </a:r>
            <a:r>
              <a:rPr lang="en-US" dirty="0" smtClean="0"/>
              <a:t/>
            </a:r>
            <a:br>
              <a:rPr lang="en-US" dirty="0" smtClean="0"/>
            </a:br>
            <a:endParaRPr lang="en-US" dirty="0"/>
          </a:p>
        </p:txBody>
      </p:sp>
      <p:sp>
        <p:nvSpPr>
          <p:cNvPr id="3" name="Content Placeholder 2"/>
          <p:cNvSpPr>
            <a:spLocks noGrp="1"/>
          </p:cNvSpPr>
          <p:nvPr>
            <p:ph idx="1"/>
          </p:nvPr>
        </p:nvSpPr>
        <p:spPr>
          <a:xfrm>
            <a:off x="457200" y="2019869"/>
            <a:ext cx="8229600" cy="4525963"/>
          </a:xfrm>
        </p:spPr>
        <p:txBody>
          <a:bodyPr/>
          <a:lstStyle/>
          <a:p>
            <a:pPr lvl="0"/>
            <a:r>
              <a:rPr lang="en-US" dirty="0" smtClean="0"/>
              <a:t>Self-questioning before reading peaks the reader’s interest and gives purpose to reading.</a:t>
            </a:r>
          </a:p>
          <a:p>
            <a:pPr lvl="0"/>
            <a:r>
              <a:rPr lang="en-US" dirty="0" smtClean="0"/>
              <a:t>Questioning during reading provides clarity and predictions to keep the reader engaged.</a:t>
            </a:r>
          </a:p>
          <a:p>
            <a:r>
              <a:rPr lang="en-US" dirty="0" smtClean="0"/>
              <a:t>Good questions words are: why, how, when, where, who and where</a:t>
            </a:r>
            <a:r>
              <a:rPr lang="en-US" dirty="0"/>
              <a:t>.</a:t>
            </a:r>
            <a:br>
              <a:rPr lang="en-US" dirty="0"/>
            </a:br>
            <a:r>
              <a:rPr lang="en-US" dirty="0"/>
              <a:t>(</a:t>
            </a:r>
            <a:r>
              <a:rPr lang="en-US" dirty="0" err="1"/>
              <a:t>Oczkus</a:t>
            </a:r>
            <a:r>
              <a:rPr lang="en-US" dirty="0"/>
              <a:t>, 2004)</a:t>
            </a:r>
          </a:p>
          <a:p>
            <a:pPr lvl="0"/>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159" y="457200"/>
            <a:ext cx="8229600" cy="1143000"/>
          </a:xfrm>
        </p:spPr>
        <p:txBody>
          <a:bodyPr>
            <a:normAutofit fontScale="90000"/>
          </a:bodyPr>
          <a:lstStyle/>
          <a:p>
            <a:r>
              <a:rPr lang="en-US" dirty="0" smtClean="0"/>
              <a:t> </a:t>
            </a:r>
            <a:br>
              <a:rPr lang="en-US" dirty="0" smtClean="0"/>
            </a:br>
            <a:r>
              <a:rPr lang="en-US" sz="3600" dirty="0" smtClean="0">
                <a:solidFill>
                  <a:srgbClr val="6161D9"/>
                </a:solidFill>
                <a:effectLst>
                  <a:outerShdw blurRad="38100" dist="38100" dir="2700000" algn="tl">
                    <a:srgbClr val="000000">
                      <a:alpha val="43137"/>
                    </a:srgbClr>
                  </a:outerShdw>
                </a:effectLst>
              </a:rPr>
              <a:t>4.  </a:t>
            </a:r>
            <a:r>
              <a:rPr lang="en-US" sz="3600" u="sng" dirty="0" smtClean="0">
                <a:solidFill>
                  <a:srgbClr val="6161D9"/>
                </a:solidFill>
                <a:effectLst>
                  <a:outerShdw blurRad="38100" dist="38100" dir="2700000" algn="tl">
                    <a:srgbClr val="000000">
                      <a:alpha val="43137"/>
                    </a:srgbClr>
                  </a:outerShdw>
                </a:effectLst>
              </a:rPr>
              <a:t>Monitor and Clarify</a:t>
            </a:r>
            <a:r>
              <a:rPr lang="en-US" dirty="0" smtClean="0"/>
              <a:t/>
            </a:r>
            <a:br>
              <a:rPr lang="en-US" dirty="0" smtClean="0"/>
            </a:br>
            <a:endParaRPr lang="en-US" dirty="0"/>
          </a:p>
        </p:txBody>
      </p:sp>
      <p:sp>
        <p:nvSpPr>
          <p:cNvPr id="3" name="Content Placeholder 2"/>
          <p:cNvSpPr>
            <a:spLocks noGrp="1"/>
          </p:cNvSpPr>
          <p:nvPr>
            <p:ph idx="1"/>
          </p:nvPr>
        </p:nvSpPr>
        <p:spPr>
          <a:xfrm>
            <a:off x="457200" y="1951630"/>
            <a:ext cx="8229600" cy="4525963"/>
          </a:xfrm>
        </p:spPr>
        <p:txBody>
          <a:bodyPr>
            <a:normAutofit fontScale="92500" lnSpcReduction="10000"/>
          </a:bodyPr>
          <a:lstStyle/>
          <a:p>
            <a:pPr lvl="0"/>
            <a:r>
              <a:rPr lang="en-US" dirty="0" smtClean="0"/>
              <a:t>Good readers constantly make sure they understand what they are reading.</a:t>
            </a:r>
          </a:p>
          <a:p>
            <a:pPr lvl="0"/>
            <a:r>
              <a:rPr lang="en-US" dirty="0" smtClean="0"/>
              <a:t>Good readers correct mistakes in understanding by rereading and looking for answers to what is confusing them.</a:t>
            </a:r>
          </a:p>
          <a:p>
            <a:pPr lvl="0"/>
            <a:r>
              <a:rPr lang="en-US" dirty="0" smtClean="0"/>
              <a:t>Good readers make sure they understand the meaning, and stop to figure it out when they don’t understand.</a:t>
            </a:r>
          </a:p>
          <a:p>
            <a:r>
              <a:rPr lang="en-US" dirty="0" smtClean="0"/>
              <a:t>Rereading is a good idea</a:t>
            </a:r>
            <a:r>
              <a:rPr lang="en-US" dirty="0"/>
              <a:t>!</a:t>
            </a:r>
            <a:br>
              <a:rPr lang="en-US" dirty="0"/>
            </a:br>
            <a:r>
              <a:rPr lang="en-US" dirty="0"/>
              <a:t>(</a:t>
            </a:r>
            <a:r>
              <a:rPr lang="en-US" dirty="0" err="1"/>
              <a:t>Oczkus</a:t>
            </a:r>
            <a:r>
              <a:rPr lang="en-US" dirty="0"/>
              <a:t>, 2004)</a:t>
            </a:r>
          </a:p>
          <a:p>
            <a:pPr lvl="0"/>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126" y="272955"/>
            <a:ext cx="8229600" cy="1143000"/>
          </a:xfrm>
        </p:spPr>
        <p:txBody>
          <a:bodyPr>
            <a:normAutofit fontScale="90000"/>
          </a:bodyPr>
          <a:lstStyle/>
          <a:p>
            <a:r>
              <a:rPr lang="en-US" dirty="0" smtClean="0"/>
              <a:t> </a:t>
            </a:r>
            <a:br>
              <a:rPr lang="en-US" dirty="0" smtClean="0"/>
            </a:br>
            <a:r>
              <a:rPr lang="en-US" dirty="0" smtClean="0"/>
              <a:t> </a:t>
            </a:r>
            <a:br>
              <a:rPr lang="en-US" dirty="0" smtClean="0"/>
            </a:br>
            <a:r>
              <a:rPr lang="en-US" sz="3600" dirty="0" smtClean="0">
                <a:solidFill>
                  <a:srgbClr val="6161D9"/>
                </a:solidFill>
                <a:effectLst>
                  <a:outerShdw blurRad="38100" dist="38100" dir="2700000" algn="tl">
                    <a:srgbClr val="000000">
                      <a:alpha val="43137"/>
                    </a:srgbClr>
                  </a:outerShdw>
                </a:effectLst>
              </a:rPr>
              <a:t>5. </a:t>
            </a:r>
            <a:r>
              <a:rPr lang="en-US" sz="3600" u="sng" dirty="0" smtClean="0">
                <a:solidFill>
                  <a:srgbClr val="6161D9"/>
                </a:solidFill>
                <a:effectLst>
                  <a:outerShdw blurRad="38100" dist="38100" dir="2700000" algn="tl">
                    <a:srgbClr val="000000">
                      <a:alpha val="43137"/>
                    </a:srgbClr>
                  </a:outerShdw>
                </a:effectLst>
              </a:rPr>
              <a:t>Summarizing</a:t>
            </a:r>
            <a:r>
              <a:rPr lang="en-US" dirty="0" smtClean="0"/>
              <a:t/>
            </a:r>
            <a:br>
              <a:rPr lang="en-US" dirty="0" smtClean="0"/>
            </a:br>
            <a:endParaRPr lang="en-US" dirty="0"/>
          </a:p>
        </p:txBody>
      </p:sp>
      <p:sp>
        <p:nvSpPr>
          <p:cNvPr id="3" name="Content Placeholder 2"/>
          <p:cNvSpPr>
            <a:spLocks noGrp="1"/>
          </p:cNvSpPr>
          <p:nvPr>
            <p:ph idx="1"/>
          </p:nvPr>
        </p:nvSpPr>
        <p:spPr>
          <a:xfrm>
            <a:off x="457200" y="1910687"/>
            <a:ext cx="8229600" cy="4525963"/>
          </a:xfrm>
        </p:spPr>
        <p:txBody>
          <a:bodyPr>
            <a:normAutofit fontScale="92500"/>
          </a:bodyPr>
          <a:lstStyle/>
          <a:p>
            <a:pPr lvl="0"/>
            <a:r>
              <a:rPr lang="en-US" dirty="0" smtClean="0"/>
              <a:t>Summarizing involves remembering what one has read, selecting only the most important points to share, and ordering those in a logical manner.</a:t>
            </a:r>
          </a:p>
          <a:p>
            <a:pPr lvl="0"/>
            <a:r>
              <a:rPr lang="en-US" dirty="0" smtClean="0"/>
              <a:t>When students summarize, their comprehension improves.</a:t>
            </a:r>
          </a:p>
          <a:p>
            <a:pPr lvl="0"/>
            <a:r>
              <a:rPr lang="en-US" dirty="0" smtClean="0"/>
              <a:t>Retelling is important – have students practice retelling.</a:t>
            </a:r>
          </a:p>
          <a:p>
            <a:r>
              <a:rPr lang="en-US" dirty="0" smtClean="0"/>
              <a:t>Retell the reading in order</a:t>
            </a:r>
            <a:r>
              <a:rPr lang="en-US" dirty="0"/>
              <a:t>.</a:t>
            </a:r>
            <a:br>
              <a:rPr lang="en-US" dirty="0"/>
            </a:br>
            <a:r>
              <a:rPr lang="en-US" dirty="0"/>
              <a:t>(</a:t>
            </a:r>
            <a:r>
              <a:rPr lang="en-US" dirty="0" err="1"/>
              <a:t>Oczkus</a:t>
            </a:r>
            <a:r>
              <a:rPr lang="en-US" dirty="0"/>
              <a:t>, 2004)</a:t>
            </a:r>
          </a:p>
          <a:p>
            <a:pPr lvl="0"/>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58" y="949359"/>
            <a:ext cx="9041642" cy="797553"/>
          </a:xfrm>
        </p:spPr>
        <p:txBody>
          <a:bodyPr>
            <a:normAutofit fontScale="90000"/>
          </a:bodyPr>
          <a:lstStyle/>
          <a:p>
            <a:pPr algn="l"/>
            <a:r>
              <a:rPr lang="en-US" sz="3600" dirty="0" smtClean="0">
                <a:solidFill>
                  <a:srgbClr val="6161D9"/>
                </a:solidFill>
                <a:effectLst>
                  <a:outerShdw blurRad="38100" dist="38100" dir="2700000" algn="tl">
                    <a:srgbClr val="000000">
                      <a:alpha val="43137"/>
                    </a:srgbClr>
                  </a:outerShdw>
                </a:effectLst>
              </a:rPr>
              <a:t>6. </a:t>
            </a:r>
            <a:r>
              <a:rPr lang="en-US" sz="3600" u="sng" dirty="0" smtClean="0">
                <a:solidFill>
                  <a:srgbClr val="6161D9"/>
                </a:solidFill>
                <a:effectLst>
                  <a:outerShdw blurRad="38100" dist="38100" dir="2700000" algn="tl">
                    <a:srgbClr val="000000">
                      <a:alpha val="43137"/>
                    </a:srgbClr>
                  </a:outerShdw>
                </a:effectLst>
              </a:rPr>
              <a:t>Evaluating</a:t>
            </a:r>
            <a:r>
              <a:rPr lang="en-US" sz="3600" dirty="0" smtClean="0">
                <a:solidFill>
                  <a:srgbClr val="6161D9"/>
                </a:solidFill>
                <a:effectLst>
                  <a:outerShdw blurRad="38100" dist="38100" dir="2700000" algn="tl">
                    <a:srgbClr val="000000">
                      <a:alpha val="43137"/>
                    </a:srgbClr>
                  </a:outerShdw>
                </a:effectLst>
              </a:rPr>
              <a:t>:  Making Judgments</a:t>
            </a:r>
            <a:r>
              <a:rPr lang="en-US" dirty="0" smtClean="0"/>
              <a:t/>
            </a:r>
            <a:br>
              <a:rPr lang="en-US" dirty="0" smtClean="0"/>
            </a:br>
            <a:endParaRPr lang="en-US" dirty="0"/>
          </a:p>
        </p:txBody>
      </p:sp>
      <p:sp>
        <p:nvSpPr>
          <p:cNvPr id="3" name="Content Placeholder 2"/>
          <p:cNvSpPr>
            <a:spLocks noGrp="1"/>
          </p:cNvSpPr>
          <p:nvPr>
            <p:ph idx="1"/>
          </p:nvPr>
        </p:nvSpPr>
        <p:spPr>
          <a:xfrm>
            <a:off x="457200" y="1978925"/>
            <a:ext cx="8229600" cy="4525963"/>
          </a:xfrm>
        </p:spPr>
        <p:txBody>
          <a:bodyPr>
            <a:normAutofit fontScale="92500"/>
          </a:bodyPr>
          <a:lstStyle/>
          <a:p>
            <a:pPr lvl="0"/>
            <a:r>
              <a:rPr lang="en-US" dirty="0" smtClean="0"/>
              <a:t>When readers evaluate, they judge and defend their opinions of the text, rank important ideas, critique the author’s writing, rate the book, and decide if they did well as a reader.</a:t>
            </a:r>
          </a:p>
          <a:p>
            <a:pPr lvl="0"/>
            <a:r>
              <a:rPr lang="en-US" dirty="0" smtClean="0"/>
              <a:t>Ask your child, “Did you like the book?  Why or Why not?”  Also, ask “What is your favorite part?  Why?”  “What is your least favorite part?  Why?”</a:t>
            </a:r>
          </a:p>
          <a:p>
            <a:r>
              <a:rPr lang="en-US" dirty="0" smtClean="0"/>
              <a:t>This information is from the book </a:t>
            </a:r>
            <a:r>
              <a:rPr lang="en-US" i="1" dirty="0" smtClean="0"/>
              <a:t>Super </a:t>
            </a:r>
            <a:r>
              <a:rPr lang="en-US" i="1" dirty="0" smtClean="0"/>
              <a:t>6 Comprehension </a:t>
            </a:r>
            <a:r>
              <a:rPr lang="en-US" i="1" dirty="0" smtClean="0"/>
              <a:t>Strategies</a:t>
            </a:r>
            <a:r>
              <a:rPr lang="en-US" dirty="0" smtClean="0"/>
              <a:t>, </a:t>
            </a:r>
            <a:r>
              <a:rPr lang="en-US" dirty="0" smtClean="0"/>
              <a:t>by </a:t>
            </a:r>
            <a:r>
              <a:rPr lang="en-US" dirty="0" err="1" smtClean="0"/>
              <a:t>Oczkus</a:t>
            </a:r>
            <a:r>
              <a:rPr lang="en-US" dirty="0"/>
              <a:t> </a:t>
            </a:r>
            <a:r>
              <a:rPr lang="en-US" dirty="0" smtClean="0"/>
              <a:t>(2004).</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5343" y="274638"/>
            <a:ext cx="9642143" cy="1498178"/>
          </a:xfrm>
        </p:spPr>
        <p:txBody>
          <a:bodyPr>
            <a:normAutofit/>
          </a:bodyPr>
          <a:lstStyle/>
          <a:p>
            <a:r>
              <a:rPr lang="en-CA" dirty="0" smtClean="0">
                <a:solidFill>
                  <a:srgbClr val="6161D9"/>
                </a:solidFill>
                <a:effectLst>
                  <a:outerShdw blurRad="38100" dist="38100" dir="2700000" algn="tl">
                    <a:srgbClr val="000000">
                      <a:alpha val="43137"/>
                    </a:srgbClr>
                  </a:outerShdw>
                </a:effectLst>
              </a:rPr>
              <a:t>Division Two</a:t>
            </a:r>
            <a:br>
              <a:rPr lang="en-CA" dirty="0" smtClean="0">
                <a:solidFill>
                  <a:srgbClr val="6161D9"/>
                </a:solidFill>
                <a:effectLst>
                  <a:outerShdw blurRad="38100" dist="38100" dir="2700000" algn="tl">
                    <a:srgbClr val="000000">
                      <a:alpha val="43137"/>
                    </a:srgbClr>
                  </a:outerShdw>
                </a:effectLst>
              </a:rPr>
            </a:br>
            <a:r>
              <a:rPr lang="en-CA" dirty="0" smtClean="0">
                <a:solidFill>
                  <a:srgbClr val="6161D9"/>
                </a:solidFill>
                <a:effectLst>
                  <a:outerShdw blurRad="38100" dist="38100" dir="2700000" algn="tl">
                    <a:srgbClr val="000000">
                      <a:alpha val="43137"/>
                    </a:srgbClr>
                  </a:outerShdw>
                </a:effectLst>
              </a:rPr>
              <a:t>Grade 4 to Grade 6</a:t>
            </a:r>
            <a:endParaRPr lang="en-CA" dirty="0">
              <a:solidFill>
                <a:srgbClr val="6161D9"/>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0" y="2132856"/>
            <a:ext cx="8841160" cy="4525963"/>
          </a:xfrm>
        </p:spPr>
        <p:txBody>
          <a:bodyPr>
            <a:normAutofit/>
          </a:bodyPr>
          <a:lstStyle/>
          <a:p>
            <a:pPr>
              <a:buNone/>
            </a:pPr>
            <a:r>
              <a:rPr lang="en-CA" sz="3000" dirty="0" smtClean="0"/>
              <a:t>    The target students in this division are the same as Division One, consisting of ELLs within the context of a typical classroom setting. Resources for this group will focus on Computer Assisted Language Learning resources. These are resources used to assist students to learn how to read. The resources are aimed at students who are at a low proficiency level, although resources range from low proficiency to advanced proficiency.</a:t>
            </a:r>
            <a:endParaRPr lang="en-CA" sz="3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2656"/>
            <a:ext cx="9144000" cy="5632311"/>
          </a:xfrm>
          <a:prstGeom prst="rect">
            <a:avLst/>
          </a:prstGeom>
          <a:noFill/>
        </p:spPr>
        <p:txBody>
          <a:bodyPr wrap="square" rtlCol="0">
            <a:spAutoFit/>
          </a:bodyPr>
          <a:lstStyle/>
          <a:p>
            <a:r>
              <a:rPr lang="en-CA" sz="4000" dirty="0" smtClean="0">
                <a:solidFill>
                  <a:srgbClr val="6161D9"/>
                </a:solidFill>
                <a:effectLst>
                  <a:outerShdw blurRad="38100" dist="38100" dir="2700000" algn="tl">
                    <a:srgbClr val="000000">
                      <a:alpha val="43137"/>
                    </a:srgbClr>
                  </a:outerShdw>
                </a:effectLst>
              </a:rPr>
              <a:t>Tips for selecting good sites/programs</a:t>
            </a:r>
          </a:p>
          <a:p>
            <a:pPr algn="ctr"/>
            <a:endParaRPr lang="en-CA" sz="4000" dirty="0" smtClean="0"/>
          </a:p>
          <a:p>
            <a:pPr algn="ctr"/>
            <a:endParaRPr lang="en-CA" sz="4000" dirty="0" smtClean="0"/>
          </a:p>
          <a:p>
            <a:pPr marL="463550"/>
            <a:r>
              <a:rPr lang="en-CA" sz="3000" dirty="0" smtClean="0"/>
              <a:t>One of the top recommendations for a good program is that it should have the ability to be monitored in some way to adjust the lesson to the learners needs and advancements. An ideal program would adjust the reading levels and sequencing of words that need to be learned by each learner’s vocabulary and reading ability, and then repeating exposures in varying new contexts until the material has been learned.</a:t>
            </a:r>
          </a:p>
        </p:txBody>
      </p:sp>
      <p:sp>
        <p:nvSpPr>
          <p:cNvPr id="3" name="Rectangle 2"/>
          <p:cNvSpPr/>
          <p:nvPr/>
        </p:nvSpPr>
        <p:spPr>
          <a:xfrm>
            <a:off x="5464576" y="5964967"/>
            <a:ext cx="2813142" cy="369332"/>
          </a:xfrm>
          <a:prstGeom prst="rect">
            <a:avLst/>
          </a:prstGeom>
        </p:spPr>
        <p:txBody>
          <a:bodyPr wrap="none">
            <a:spAutoFit/>
          </a:bodyPr>
          <a:lstStyle/>
          <a:p>
            <a:r>
              <a:rPr lang="en-CA" dirty="0" smtClean="0"/>
              <a:t>(</a:t>
            </a:r>
            <a:r>
              <a:rPr lang="en-CA" dirty="0" err="1" smtClean="0"/>
              <a:t>Loucky</a:t>
            </a:r>
            <a:r>
              <a:rPr lang="en-CA" dirty="0" smtClean="0"/>
              <a:t>, 2010, pp.226, 229) </a:t>
            </a:r>
            <a:endParaRPr lang="en-C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9884" y="404664"/>
            <a:ext cx="8424936" cy="6786473"/>
          </a:xfrm>
          <a:prstGeom prst="rect">
            <a:avLst/>
          </a:prstGeom>
          <a:noFill/>
        </p:spPr>
        <p:txBody>
          <a:bodyPr wrap="square" rtlCol="0">
            <a:spAutoFit/>
          </a:bodyPr>
          <a:lstStyle/>
          <a:p>
            <a:r>
              <a:rPr lang="en-CA" sz="4000" dirty="0" smtClean="0">
                <a:solidFill>
                  <a:srgbClr val="6161D9"/>
                </a:solidFill>
                <a:effectLst>
                  <a:outerShdw blurRad="38100" dist="38100" dir="2700000" algn="tl">
                    <a:srgbClr val="000000">
                      <a:alpha val="43137"/>
                    </a:srgbClr>
                  </a:outerShdw>
                </a:effectLst>
              </a:rPr>
              <a:t>Tips Continued</a:t>
            </a:r>
            <a:endParaRPr lang="en-CA" sz="2000" dirty="0" smtClean="0">
              <a:solidFill>
                <a:srgbClr val="6161D9"/>
              </a:solidFill>
              <a:effectLst>
                <a:outerShdw blurRad="38100" dist="38100" dir="2700000" algn="tl">
                  <a:srgbClr val="000000">
                    <a:alpha val="43137"/>
                  </a:srgbClr>
                </a:outerShdw>
              </a:effectLst>
            </a:endParaRPr>
          </a:p>
          <a:p>
            <a:pPr>
              <a:buFont typeface="Arial" pitchFamily="34" charset="0"/>
              <a:buChar char="•"/>
            </a:pPr>
            <a:endParaRPr lang="en-CA" sz="2000" dirty="0">
              <a:solidFill>
                <a:srgbClr val="6161D9"/>
              </a:solidFill>
              <a:effectLst>
                <a:outerShdw blurRad="38100" dist="38100" dir="2700000" algn="tl">
                  <a:srgbClr val="000000">
                    <a:alpha val="43137"/>
                  </a:srgbClr>
                </a:outerShdw>
              </a:effectLst>
            </a:endParaRPr>
          </a:p>
          <a:p>
            <a:pPr>
              <a:buFont typeface="Arial" pitchFamily="34" charset="0"/>
              <a:buChar char="•"/>
            </a:pPr>
            <a:r>
              <a:rPr lang="en-CA" sz="3000" dirty="0" smtClean="0"/>
              <a:t>Programs should have varying levels of instruction allowing students to choose the program that fits their level of proficiency.</a:t>
            </a:r>
            <a:endParaRPr lang="en-CA" sz="1500" dirty="0" smtClean="0"/>
          </a:p>
          <a:p>
            <a:endParaRPr lang="en-CA" sz="1500" dirty="0" smtClean="0"/>
          </a:p>
          <a:p>
            <a:pPr>
              <a:buFont typeface="Arial" pitchFamily="34" charset="0"/>
              <a:buChar char="•"/>
            </a:pPr>
            <a:r>
              <a:rPr lang="en-CA" sz="3000" dirty="0" smtClean="0"/>
              <a:t>Programs should be able to track, archive, and assess at least some of the students’ learning.</a:t>
            </a:r>
            <a:endParaRPr lang="en-CA" sz="1500" dirty="0" smtClean="0"/>
          </a:p>
          <a:p>
            <a:endParaRPr lang="en-CA" sz="1500" dirty="0" smtClean="0"/>
          </a:p>
          <a:p>
            <a:pPr>
              <a:buFont typeface="Arial" pitchFamily="34" charset="0"/>
              <a:buChar char="•"/>
            </a:pPr>
            <a:r>
              <a:rPr lang="en-CA" sz="3000" dirty="0" smtClean="0"/>
              <a:t>Programs should provide repeated exposure over timed intervals also known as spaced repetition in order to allow for the material to be preserved in long-term memory permitting for better retention.</a:t>
            </a:r>
            <a:br>
              <a:rPr lang="en-CA" sz="3000" dirty="0" smtClean="0"/>
            </a:br>
            <a:r>
              <a:rPr lang="en-CA" sz="3000" dirty="0" smtClean="0"/>
              <a:t>(</a:t>
            </a:r>
            <a:r>
              <a:rPr lang="en-CA" sz="3000" dirty="0" err="1" smtClean="0"/>
              <a:t>Loucky</a:t>
            </a:r>
            <a:r>
              <a:rPr lang="en-CA" sz="3000" dirty="0" smtClean="0"/>
              <a:t>, 2010)</a:t>
            </a:r>
          </a:p>
          <a:p>
            <a:pPr>
              <a:buFont typeface="Arial" pitchFamily="34" charset="0"/>
              <a:buChar char="•"/>
            </a:pPr>
            <a:endParaRPr lang="en-CA" sz="30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0640" y="188640"/>
            <a:ext cx="7772400" cy="1080120"/>
          </a:xfrm>
        </p:spPr>
        <p:txBody>
          <a:bodyPr>
            <a:normAutofit/>
          </a:bodyPr>
          <a:lstStyle/>
          <a:p>
            <a:r>
              <a:rPr lang="en-CA" sz="4000" dirty="0" smtClean="0">
                <a:solidFill>
                  <a:srgbClr val="FFFF00"/>
                </a:solidFill>
                <a:effectLst>
                  <a:outerShdw blurRad="38100" dist="38100" dir="2700000" algn="tl">
                    <a:srgbClr val="000000">
                      <a:alpha val="43137"/>
                    </a:srgbClr>
                  </a:outerShdw>
                </a:effectLst>
              </a:rPr>
              <a:t>Resources For Division 2</a:t>
            </a:r>
            <a:endParaRPr lang="en-CA" sz="4000" dirty="0">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23528" y="1457400"/>
            <a:ext cx="8568952" cy="5400600"/>
          </a:xfrm>
        </p:spPr>
        <p:txBody>
          <a:bodyPr>
            <a:normAutofit/>
          </a:bodyPr>
          <a:lstStyle/>
          <a:p>
            <a:pPr algn="l">
              <a:buFont typeface="Arial" pitchFamily="34" charset="0"/>
              <a:buChar char="•"/>
            </a:pPr>
            <a:r>
              <a:rPr lang="en-CA" sz="3600" dirty="0" smtClean="0">
                <a:solidFill>
                  <a:srgbClr val="6161D9"/>
                </a:solidFill>
                <a:effectLst>
                  <a:outerShdw blurRad="38100" dist="38100" dir="2700000" algn="tl">
                    <a:srgbClr val="000000">
                      <a:alpha val="43137"/>
                    </a:srgbClr>
                  </a:outerShdw>
                </a:effectLst>
              </a:rPr>
              <a:t>Story Place – The Children’s Digital Library    </a:t>
            </a:r>
          </a:p>
          <a:p>
            <a:pPr algn="l"/>
            <a:endParaRPr lang="en-CA" sz="3000" dirty="0" smtClean="0">
              <a:solidFill>
                <a:schemeClr val="tx1"/>
              </a:solidFill>
            </a:endParaRPr>
          </a:p>
          <a:p>
            <a:pPr algn="l">
              <a:buFont typeface="Arial" pitchFamily="34" charset="0"/>
              <a:buChar char="•"/>
            </a:pPr>
            <a:r>
              <a:rPr lang="en-CA" sz="3000" dirty="0" smtClean="0">
                <a:solidFill>
                  <a:schemeClr val="tx1"/>
                </a:solidFill>
              </a:rPr>
              <a:t>Provides children with the virtual experience of going to the library. </a:t>
            </a:r>
          </a:p>
          <a:p>
            <a:pPr algn="l">
              <a:buFont typeface="Arial" pitchFamily="34" charset="0"/>
              <a:buChar char="•"/>
            </a:pPr>
            <a:r>
              <a:rPr lang="en-CA" sz="3000" dirty="0" smtClean="0">
                <a:solidFill>
                  <a:schemeClr val="tx1"/>
                </a:solidFill>
              </a:rPr>
              <a:t>Children’s books that are designed to teach children reading and listening comprehension. </a:t>
            </a:r>
          </a:p>
          <a:p>
            <a:pPr algn="l">
              <a:buFont typeface="Arial" pitchFamily="34" charset="0"/>
              <a:buChar char="•"/>
            </a:pPr>
            <a:r>
              <a:rPr lang="en-CA" sz="3000" dirty="0" smtClean="0">
                <a:solidFill>
                  <a:schemeClr val="tx1"/>
                </a:solidFill>
              </a:rPr>
              <a:t>Books teach about </a:t>
            </a:r>
            <a:r>
              <a:rPr lang="en-CA" sz="3000" dirty="0" smtClean="0">
                <a:solidFill>
                  <a:schemeClr val="tx1"/>
                </a:solidFill>
              </a:rPr>
              <a:t>colors</a:t>
            </a:r>
            <a:r>
              <a:rPr lang="en-CA" sz="3000" dirty="0" smtClean="0">
                <a:solidFill>
                  <a:schemeClr val="tx1"/>
                </a:solidFill>
              </a:rPr>
              <a:t>, </a:t>
            </a:r>
            <a:r>
              <a:rPr lang="en-CA" sz="3000" dirty="0" smtClean="0">
                <a:solidFill>
                  <a:schemeClr val="tx1"/>
                </a:solidFill>
              </a:rPr>
              <a:t>numbers</a:t>
            </a:r>
            <a:r>
              <a:rPr lang="en-CA" sz="3000" dirty="0" smtClean="0">
                <a:solidFill>
                  <a:schemeClr val="tx1"/>
                </a:solidFill>
              </a:rPr>
              <a:t>, and other topics. </a:t>
            </a:r>
          </a:p>
          <a:p>
            <a:pPr algn="l">
              <a:buFont typeface="Arial" pitchFamily="34" charset="0"/>
              <a:buChar char="•"/>
            </a:pPr>
            <a:r>
              <a:rPr lang="en-CA" sz="3000" dirty="0" smtClean="0">
                <a:solidFill>
                  <a:schemeClr val="tx1"/>
                </a:solidFill>
              </a:rPr>
              <a:t>Each </a:t>
            </a:r>
            <a:r>
              <a:rPr lang="en-CA" sz="3000" dirty="0">
                <a:solidFill>
                  <a:schemeClr val="tx1"/>
                </a:solidFill>
              </a:rPr>
              <a:t>title includes </a:t>
            </a:r>
            <a:r>
              <a:rPr lang="en-CA" sz="3000" dirty="0" smtClean="0">
                <a:solidFill>
                  <a:schemeClr val="tx1"/>
                </a:solidFill>
              </a:rPr>
              <a:t>an </a:t>
            </a:r>
            <a:r>
              <a:rPr lang="en-CA" sz="3000" dirty="0">
                <a:solidFill>
                  <a:schemeClr val="tx1"/>
                </a:solidFill>
              </a:rPr>
              <a:t>interactive story, a print-out activity, and a related reading list</a:t>
            </a:r>
            <a:r>
              <a:rPr lang="en-CA" sz="3000" dirty="0" smtClean="0">
                <a:solidFill>
                  <a:schemeClr val="tx1"/>
                </a:solidFill>
              </a:rPr>
              <a:t>.</a:t>
            </a:r>
            <a:br>
              <a:rPr lang="en-CA" sz="3000" dirty="0" smtClean="0">
                <a:solidFill>
                  <a:schemeClr val="tx1"/>
                </a:solidFill>
              </a:rPr>
            </a:br>
            <a:r>
              <a:rPr lang="en-CA" sz="3000" dirty="0" smtClean="0">
                <a:solidFill>
                  <a:schemeClr val="tx1"/>
                </a:solidFill>
              </a:rPr>
              <a:t>(Mecklenburg, 2010)</a:t>
            </a:r>
          </a:p>
          <a:p>
            <a:pPr algn="l">
              <a:buFont typeface="Arial" pitchFamily="34" charset="0"/>
              <a:buChar char="•"/>
            </a:pPr>
            <a:endParaRPr lang="en-CA" sz="3000" dirty="0"/>
          </a:p>
          <a:p>
            <a:pPr algn="l"/>
            <a:endParaRPr lang="en-CA" sz="1200" dirty="0" smtClean="0"/>
          </a:p>
          <a:p>
            <a:pPr algn="l"/>
            <a:endParaRPr lang="en-CA" sz="1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36728"/>
            <a:ext cx="8568952" cy="6524863"/>
          </a:xfrm>
          <a:prstGeom prst="rect">
            <a:avLst/>
          </a:prstGeom>
        </p:spPr>
        <p:txBody>
          <a:bodyPr wrap="square">
            <a:spAutoFit/>
          </a:bodyPr>
          <a:lstStyle/>
          <a:p>
            <a:pPr>
              <a:buFont typeface="Arial" pitchFamily="34" charset="0"/>
              <a:buChar char="•"/>
            </a:pPr>
            <a:r>
              <a:rPr lang="en-CA" sz="3600" dirty="0" smtClean="0">
                <a:solidFill>
                  <a:srgbClr val="6161D9"/>
                </a:solidFill>
                <a:effectLst>
                  <a:outerShdw blurRad="38100" dist="38100" dir="2700000" algn="tl">
                    <a:srgbClr val="000000">
                      <a:alpha val="43137"/>
                    </a:srgbClr>
                  </a:outerShdw>
                </a:effectLst>
              </a:rPr>
              <a:t>One Stop English – An Interactive Website</a:t>
            </a:r>
          </a:p>
          <a:p>
            <a:endParaRPr lang="en-CA" sz="3400" dirty="0" smtClean="0"/>
          </a:p>
          <a:p>
            <a:endParaRPr lang="en-CA" sz="2900" dirty="0" smtClean="0"/>
          </a:p>
          <a:p>
            <a:pPr>
              <a:buFont typeface="Arial" pitchFamily="34" charset="0"/>
              <a:buChar char="•"/>
            </a:pPr>
            <a:r>
              <a:rPr lang="en-CA" sz="2900" dirty="0" smtClean="0"/>
              <a:t>Over 7,000 resources including lesson plans, worksheets, audio, video and flashcards.</a:t>
            </a:r>
          </a:p>
          <a:p>
            <a:pPr>
              <a:buFont typeface="Arial" pitchFamily="34" charset="0"/>
              <a:buChar char="•"/>
            </a:pPr>
            <a:r>
              <a:rPr lang="en-CA" sz="2900" dirty="0" smtClean="0"/>
              <a:t>Clear step-by-step teaching notes.</a:t>
            </a:r>
          </a:p>
          <a:p>
            <a:pPr>
              <a:buFont typeface="Arial" pitchFamily="34" charset="0"/>
              <a:buChar char="•"/>
            </a:pPr>
            <a:r>
              <a:rPr lang="en-CA" sz="2900" dirty="0" smtClean="0"/>
              <a:t>Suitable for standalone instruction.</a:t>
            </a:r>
          </a:p>
          <a:p>
            <a:pPr>
              <a:buFont typeface="Arial" pitchFamily="34" charset="0"/>
              <a:buChar char="•"/>
            </a:pPr>
            <a:r>
              <a:rPr lang="en-CA" sz="2900" dirty="0" smtClean="0"/>
              <a:t>Resources are clearly marked by age and level.</a:t>
            </a:r>
          </a:p>
          <a:p>
            <a:pPr>
              <a:buFont typeface="Arial" pitchFamily="34" charset="0"/>
              <a:buChar char="•"/>
            </a:pPr>
            <a:r>
              <a:rPr lang="en-CA" sz="2900" dirty="0"/>
              <a:t>L</a:t>
            </a:r>
            <a:r>
              <a:rPr lang="en-CA" sz="2900" dirty="0" smtClean="0"/>
              <a:t>esson </a:t>
            </a:r>
            <a:r>
              <a:rPr lang="en-CA" sz="2900" dirty="0" smtClean="0"/>
              <a:t>plans, activities, exams, grammar, skills (listening, reading, pronunciation, vocabulary, speaking, and writing) </a:t>
            </a:r>
            <a:r>
              <a:rPr lang="en-CA" sz="2900" dirty="0" smtClean="0"/>
              <a:t>Content </a:t>
            </a:r>
            <a:r>
              <a:rPr lang="en-CA" sz="2900" dirty="0" smtClean="0"/>
              <a:t>and </a:t>
            </a:r>
            <a:r>
              <a:rPr lang="en-CA" sz="2900" dirty="0" smtClean="0"/>
              <a:t>Language </a:t>
            </a:r>
            <a:r>
              <a:rPr lang="en-CA" sz="2900" dirty="0"/>
              <a:t>I</a:t>
            </a:r>
            <a:r>
              <a:rPr lang="en-CA" sz="2900" dirty="0" smtClean="0"/>
              <a:t>ntegrated </a:t>
            </a:r>
            <a:r>
              <a:rPr lang="en-CA" sz="2900" dirty="0"/>
              <a:t>L</a:t>
            </a:r>
            <a:r>
              <a:rPr lang="en-CA" sz="2900" dirty="0" smtClean="0"/>
              <a:t>earning </a:t>
            </a:r>
            <a:r>
              <a:rPr lang="en-CA" sz="2900" dirty="0" smtClean="0"/>
              <a:t>(CLIL), support, games, and an online community.</a:t>
            </a:r>
          </a:p>
          <a:p>
            <a:pPr>
              <a:buFont typeface="Arial" pitchFamily="34" charset="0"/>
              <a:buChar char="•"/>
            </a:pPr>
            <a:r>
              <a:rPr lang="en-CA" sz="2900" dirty="0" smtClean="0"/>
              <a:t>All levels and ages available.</a:t>
            </a:r>
            <a:br>
              <a:rPr lang="en-CA" sz="2900" dirty="0" smtClean="0"/>
            </a:br>
            <a:r>
              <a:rPr lang="en-CA" sz="2900" dirty="0" smtClean="0"/>
              <a:t>(</a:t>
            </a:r>
            <a:r>
              <a:rPr lang="en-CA" sz="2900" dirty="0" err="1" smtClean="0"/>
              <a:t>OneStopEnglish</a:t>
            </a:r>
            <a:r>
              <a:rPr lang="en-CA" sz="2900" dirty="0" smtClean="0"/>
              <a:t>, 2011)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63572">
            <a:off x="-1781033" y="274636"/>
            <a:ext cx="7090012" cy="885422"/>
          </a:xfrm>
        </p:spPr>
        <p:txBody>
          <a:bodyPr/>
          <a:lstStyle/>
          <a:p>
            <a:r>
              <a:rPr lang="en-US" dirty="0" smtClean="0">
                <a:solidFill>
                  <a:srgbClr val="6161D9"/>
                </a:solidFill>
                <a:effectLst>
                  <a:outerShdw blurRad="38100" dist="38100" dir="2700000" algn="tl">
                    <a:srgbClr val="000000">
                      <a:alpha val="43137"/>
                    </a:srgbClr>
                  </a:outerShdw>
                </a:effectLst>
              </a:rPr>
              <a:t>Terminology</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r>
              <a:rPr lang="en-US" dirty="0" smtClean="0">
                <a:effectLst>
                  <a:outerShdw blurRad="38100" dist="38100" dir="2700000" algn="tl">
                    <a:srgbClr val="000000">
                      <a:alpha val="43137"/>
                    </a:srgbClr>
                  </a:outerShdw>
                </a:effectLst>
              </a:rPr>
              <a:t>CALL</a:t>
            </a:r>
            <a:r>
              <a:rPr lang="en-US" dirty="0" smtClean="0"/>
              <a:t> – Computer Assisted </a:t>
            </a:r>
            <a:r>
              <a:rPr lang="en-US" dirty="0"/>
              <a:t>L</a:t>
            </a:r>
            <a:r>
              <a:rPr lang="en-US" dirty="0" smtClean="0"/>
              <a:t>anguage </a:t>
            </a:r>
            <a:r>
              <a:rPr lang="en-US" dirty="0"/>
              <a:t>L</a:t>
            </a:r>
            <a:r>
              <a:rPr lang="en-US" dirty="0" smtClean="0"/>
              <a:t>earning</a:t>
            </a:r>
          </a:p>
          <a:p>
            <a:r>
              <a:rPr lang="en-US" dirty="0" smtClean="0">
                <a:effectLst>
                  <a:outerShdw blurRad="38100" dist="38100" dir="2700000" algn="tl">
                    <a:srgbClr val="000000">
                      <a:alpha val="43137"/>
                    </a:srgbClr>
                  </a:outerShdw>
                </a:effectLst>
              </a:rPr>
              <a:t>CAI </a:t>
            </a:r>
            <a:r>
              <a:rPr lang="en-US" dirty="0" smtClean="0"/>
              <a:t>– Computer </a:t>
            </a:r>
            <a:r>
              <a:rPr lang="en-US" dirty="0"/>
              <a:t>A</a:t>
            </a:r>
            <a:r>
              <a:rPr lang="en-US" dirty="0" smtClean="0"/>
              <a:t>ssisted Instruction</a:t>
            </a:r>
          </a:p>
          <a:p>
            <a:r>
              <a:rPr lang="en-US" dirty="0" smtClean="0">
                <a:effectLst>
                  <a:outerShdw blurRad="38100" dist="38100" dir="2700000" algn="tl">
                    <a:srgbClr val="000000">
                      <a:alpha val="43137"/>
                    </a:srgbClr>
                  </a:outerShdw>
                </a:effectLst>
              </a:rPr>
              <a:t>CARI </a:t>
            </a:r>
            <a:r>
              <a:rPr lang="en-US" dirty="0" smtClean="0"/>
              <a:t>– Computer </a:t>
            </a:r>
            <a:r>
              <a:rPr lang="en-US" dirty="0"/>
              <a:t>A</a:t>
            </a:r>
            <a:r>
              <a:rPr lang="en-US" dirty="0" smtClean="0"/>
              <a:t>ssisted Reading </a:t>
            </a:r>
            <a:r>
              <a:rPr lang="en-US" dirty="0"/>
              <a:t>I</a:t>
            </a:r>
            <a:r>
              <a:rPr lang="en-US" dirty="0" smtClean="0"/>
              <a:t>nstruction</a:t>
            </a:r>
          </a:p>
          <a:p>
            <a:r>
              <a:rPr lang="en-US" dirty="0" smtClean="0">
                <a:effectLst>
                  <a:outerShdw blurRad="38100" dist="38100" dir="2700000" algn="tl">
                    <a:srgbClr val="000000">
                      <a:alpha val="43137"/>
                    </a:srgbClr>
                  </a:outerShdw>
                </a:effectLst>
              </a:rPr>
              <a:t>CMC </a:t>
            </a:r>
            <a:r>
              <a:rPr lang="en-US" dirty="0" smtClean="0"/>
              <a:t>– Computer </a:t>
            </a:r>
            <a:r>
              <a:rPr lang="en-US" dirty="0"/>
              <a:t>M</a:t>
            </a:r>
            <a:r>
              <a:rPr lang="en-US" dirty="0" smtClean="0"/>
              <a:t>ediated </a:t>
            </a:r>
            <a:r>
              <a:rPr lang="en-US" dirty="0"/>
              <a:t>C</a:t>
            </a:r>
            <a:r>
              <a:rPr lang="en-US" dirty="0" smtClean="0"/>
              <a:t>ommunication (virtual communities)</a:t>
            </a:r>
          </a:p>
          <a:p>
            <a:r>
              <a:rPr lang="en-US" dirty="0" smtClean="0">
                <a:effectLst>
                  <a:outerShdw blurRad="38100" dist="38100" dir="2700000" algn="tl">
                    <a:srgbClr val="000000">
                      <a:alpha val="43137"/>
                    </a:srgbClr>
                  </a:outerShdw>
                </a:effectLst>
              </a:rPr>
              <a:t>LPP </a:t>
            </a:r>
            <a:r>
              <a:rPr lang="en-US" dirty="0" smtClean="0"/>
              <a:t>– Legitimate </a:t>
            </a:r>
            <a:r>
              <a:rPr lang="en-US" dirty="0"/>
              <a:t>P</a:t>
            </a:r>
            <a:r>
              <a:rPr lang="en-US" dirty="0" smtClean="0"/>
              <a:t>eripheral Participation (</a:t>
            </a:r>
            <a:r>
              <a:rPr lang="en-US" dirty="0" err="1" smtClean="0"/>
              <a:t>Vygotsky</a:t>
            </a:r>
            <a:r>
              <a:rPr lang="en-US" dirty="0" smtClean="0"/>
              <a:t>, 1978)</a:t>
            </a:r>
          </a:p>
          <a:p>
            <a:r>
              <a:rPr lang="en-US" dirty="0" smtClean="0">
                <a:effectLst>
                  <a:outerShdw blurRad="38100" dist="38100" dir="2700000" algn="tl">
                    <a:srgbClr val="000000">
                      <a:alpha val="43137"/>
                    </a:srgbClr>
                  </a:outerShdw>
                </a:effectLst>
              </a:rPr>
              <a:t>CCMS</a:t>
            </a:r>
            <a:r>
              <a:rPr lang="en-US" dirty="0" smtClean="0"/>
              <a:t> – Course </a:t>
            </a:r>
            <a:r>
              <a:rPr lang="en-US" dirty="0"/>
              <a:t>C</a:t>
            </a:r>
            <a:r>
              <a:rPr lang="en-US" dirty="0" smtClean="0"/>
              <a:t>ontent </a:t>
            </a:r>
            <a:r>
              <a:rPr lang="en-US" dirty="0"/>
              <a:t>M</a:t>
            </a:r>
            <a:r>
              <a:rPr lang="en-US" dirty="0" smtClean="0"/>
              <a:t>anagement </a:t>
            </a:r>
            <a:r>
              <a:rPr lang="en-US" dirty="0"/>
              <a:t>S</a:t>
            </a:r>
            <a:r>
              <a:rPr lang="en-US" dirty="0" smtClean="0"/>
              <a:t>ystem</a:t>
            </a:r>
          </a:p>
          <a:p>
            <a:r>
              <a:rPr lang="en-US" dirty="0" smtClean="0">
                <a:effectLst>
                  <a:outerShdw blurRad="38100" dist="38100" dir="2700000" algn="tl">
                    <a:srgbClr val="000000">
                      <a:alpha val="43137"/>
                    </a:srgbClr>
                  </a:outerShdw>
                </a:effectLst>
              </a:rPr>
              <a:t>LMS</a:t>
            </a:r>
            <a:r>
              <a:rPr lang="en-US" dirty="0" smtClean="0"/>
              <a:t> – Learner </a:t>
            </a:r>
            <a:r>
              <a:rPr lang="en-US" dirty="0"/>
              <a:t>M</a:t>
            </a:r>
            <a:r>
              <a:rPr lang="en-US" dirty="0" smtClean="0"/>
              <a:t>anagement </a:t>
            </a:r>
            <a:r>
              <a:rPr lang="en-US" dirty="0"/>
              <a:t>S</a:t>
            </a:r>
            <a:r>
              <a:rPr lang="en-US" dirty="0" smtClean="0"/>
              <a:t>ystem</a:t>
            </a:r>
          </a:p>
          <a:p>
            <a:r>
              <a:rPr lang="en-US" dirty="0" smtClean="0">
                <a:effectLst>
                  <a:outerShdw blurRad="38100" dist="38100" dir="2700000" algn="tl">
                    <a:srgbClr val="000000">
                      <a:alpha val="43137"/>
                    </a:srgbClr>
                  </a:outerShdw>
                </a:effectLst>
              </a:rPr>
              <a:t>DAVIE</a:t>
            </a:r>
            <a:r>
              <a:rPr lang="en-US" dirty="0" smtClean="0"/>
              <a:t> – Dual </a:t>
            </a:r>
            <a:r>
              <a:rPr lang="en-US" dirty="0"/>
              <a:t>A</a:t>
            </a:r>
            <a:r>
              <a:rPr lang="en-US" dirty="0" smtClean="0"/>
              <a:t>ssessment </a:t>
            </a:r>
            <a:r>
              <a:rPr lang="en-US" dirty="0"/>
              <a:t>V</a:t>
            </a:r>
            <a:r>
              <a:rPr lang="en-US" dirty="0" smtClean="0"/>
              <a:t>ocabulary Instructor-Evaluator</a:t>
            </a:r>
          </a:p>
          <a:p>
            <a:r>
              <a:rPr lang="en-US" dirty="0" smtClean="0">
                <a:effectLst>
                  <a:outerShdw blurRad="38100" dist="38100" dir="2700000" algn="tl">
                    <a:srgbClr val="000000">
                      <a:alpha val="43137"/>
                    </a:srgbClr>
                  </a:outerShdw>
                </a:effectLst>
              </a:rPr>
              <a:t>VKS</a:t>
            </a:r>
            <a:r>
              <a:rPr lang="en-US" dirty="0" smtClean="0"/>
              <a:t> – Vocabulary </a:t>
            </a:r>
            <a:r>
              <a:rPr lang="en-US" dirty="0"/>
              <a:t>K</a:t>
            </a:r>
            <a:r>
              <a:rPr lang="en-US" dirty="0" smtClean="0"/>
              <a:t>nowledge </a:t>
            </a:r>
            <a:r>
              <a:rPr lang="en-US" dirty="0"/>
              <a:t>S</a:t>
            </a:r>
            <a:r>
              <a:rPr lang="en-US" dirty="0" smtClean="0"/>
              <a:t>cale</a:t>
            </a:r>
          </a:p>
          <a:p>
            <a:r>
              <a:rPr lang="en-US" dirty="0" smtClean="0">
                <a:effectLst>
                  <a:outerShdw blurRad="38100" dist="38100" dir="2700000" algn="tl">
                    <a:srgbClr val="000000">
                      <a:alpha val="43137"/>
                    </a:srgbClr>
                  </a:outerShdw>
                </a:effectLst>
              </a:rPr>
              <a:t>SLA</a:t>
            </a:r>
            <a:r>
              <a:rPr lang="en-US" dirty="0" smtClean="0"/>
              <a:t> – Second </a:t>
            </a:r>
            <a:r>
              <a:rPr lang="en-US" dirty="0"/>
              <a:t>L</a:t>
            </a:r>
            <a:r>
              <a:rPr lang="en-US" dirty="0" smtClean="0"/>
              <a:t>anguage </a:t>
            </a:r>
            <a:r>
              <a:rPr lang="en-US" dirty="0"/>
              <a:t>A</a:t>
            </a:r>
            <a:r>
              <a:rPr lang="en-US" dirty="0" smtClean="0"/>
              <a:t>cquisition</a:t>
            </a:r>
          </a:p>
          <a:p>
            <a:r>
              <a:rPr lang="en-US" dirty="0" smtClean="0">
                <a:effectLst>
                  <a:outerShdw blurRad="38100" dist="38100" dir="2700000" algn="tl">
                    <a:srgbClr val="000000">
                      <a:alpha val="43137"/>
                    </a:srgbClr>
                  </a:outerShdw>
                </a:effectLst>
              </a:rPr>
              <a:t>SLVA</a:t>
            </a:r>
            <a:r>
              <a:rPr lang="en-US" dirty="0" smtClean="0"/>
              <a:t> – Second </a:t>
            </a:r>
            <a:r>
              <a:rPr lang="en-US" dirty="0"/>
              <a:t>L</a:t>
            </a:r>
            <a:r>
              <a:rPr lang="en-US" dirty="0" smtClean="0"/>
              <a:t>anguage </a:t>
            </a:r>
            <a:r>
              <a:rPr lang="en-US" dirty="0"/>
              <a:t>V</a:t>
            </a:r>
            <a:r>
              <a:rPr lang="en-US" dirty="0" smtClean="0"/>
              <a:t>ocabulary </a:t>
            </a:r>
            <a:r>
              <a:rPr lang="en-US" dirty="0"/>
              <a:t>A</a:t>
            </a:r>
            <a:r>
              <a:rPr lang="en-US" dirty="0" smtClean="0"/>
              <a:t>cquisition</a:t>
            </a:r>
          </a:p>
          <a:p>
            <a:r>
              <a:rPr lang="en-US" dirty="0" smtClean="0">
                <a:effectLst>
                  <a:outerShdw blurRad="38100" dist="38100" dir="2700000" algn="tl">
                    <a:srgbClr val="000000">
                      <a:alpha val="43137"/>
                    </a:srgbClr>
                  </a:outerShdw>
                </a:effectLst>
              </a:rPr>
              <a:t>OLR</a:t>
            </a:r>
            <a:r>
              <a:rPr lang="en-US" dirty="0" smtClean="0"/>
              <a:t> – Online </a:t>
            </a:r>
            <a:r>
              <a:rPr lang="en-US" dirty="0"/>
              <a:t>R</a:t>
            </a:r>
            <a:r>
              <a:rPr lang="en-US" dirty="0" smtClean="0"/>
              <a:t>eading </a:t>
            </a:r>
            <a:r>
              <a:rPr lang="en-US" dirty="0"/>
              <a:t>L</a:t>
            </a:r>
            <a:r>
              <a:rPr lang="en-US" dirty="0" smtClean="0"/>
              <a:t>ab. </a:t>
            </a:r>
          </a:p>
          <a:p>
            <a:r>
              <a:rPr lang="en-US" dirty="0" smtClean="0">
                <a:effectLst>
                  <a:outerShdw blurRad="38100" dist="38100" dir="2700000" algn="tl">
                    <a:srgbClr val="000000">
                      <a:alpha val="43137"/>
                    </a:srgbClr>
                  </a:outerShdw>
                </a:effectLst>
              </a:rPr>
              <a:t>Glosses </a:t>
            </a:r>
            <a:r>
              <a:rPr lang="en-US" dirty="0" smtClean="0"/>
              <a:t>– a dictionary or link to meaning in L1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3899" y="260350"/>
            <a:ext cx="8229600" cy="6408738"/>
          </a:xfrm>
        </p:spPr>
        <p:txBody>
          <a:bodyPr>
            <a:normAutofit fontScale="25000" lnSpcReduction="20000"/>
          </a:bodyPr>
          <a:lstStyle/>
          <a:p>
            <a:r>
              <a:rPr lang="en-CA" sz="12300" dirty="0" smtClean="0">
                <a:solidFill>
                  <a:srgbClr val="6161D9"/>
                </a:solidFill>
                <a:effectLst>
                  <a:outerShdw blurRad="38100" dist="38100" dir="2700000" algn="tl">
                    <a:srgbClr val="000000">
                      <a:alpha val="43137"/>
                    </a:srgbClr>
                  </a:outerShdw>
                </a:effectLst>
              </a:rPr>
              <a:t>Rosetta Stone</a:t>
            </a:r>
          </a:p>
          <a:p>
            <a:pPr>
              <a:buNone/>
            </a:pPr>
            <a:endParaRPr lang="en-CA" sz="10500" dirty="0" smtClean="0"/>
          </a:p>
          <a:p>
            <a:endParaRPr lang="en-CA" sz="10500" dirty="0" smtClean="0"/>
          </a:p>
          <a:p>
            <a:pPr>
              <a:lnSpc>
                <a:spcPct val="170000"/>
              </a:lnSpc>
            </a:pPr>
            <a:r>
              <a:rPr lang="en-CA" sz="9600" dirty="0" smtClean="0"/>
              <a:t>Over 31 languages to choose from. </a:t>
            </a:r>
          </a:p>
          <a:p>
            <a:pPr>
              <a:lnSpc>
                <a:spcPct val="170000"/>
              </a:lnSpc>
            </a:pPr>
            <a:r>
              <a:rPr lang="en-CA" sz="9600" dirty="0" smtClean="0"/>
              <a:t>Engages students in lifelike conversations.</a:t>
            </a:r>
          </a:p>
          <a:p>
            <a:pPr>
              <a:lnSpc>
                <a:spcPct val="170000"/>
              </a:lnSpc>
            </a:pPr>
            <a:r>
              <a:rPr lang="en-CA" sz="9600" dirty="0" smtClean="0"/>
              <a:t>Review material. </a:t>
            </a:r>
          </a:p>
          <a:p>
            <a:pPr>
              <a:lnSpc>
                <a:spcPct val="170000"/>
              </a:lnSpc>
            </a:pPr>
            <a:r>
              <a:rPr lang="en-CA" sz="9600" dirty="0" smtClean="0"/>
              <a:t>Interactive speaking activities.</a:t>
            </a:r>
          </a:p>
          <a:p>
            <a:pPr>
              <a:lnSpc>
                <a:spcPct val="170000"/>
              </a:lnSpc>
            </a:pPr>
            <a:r>
              <a:rPr lang="en-CA" sz="9600" dirty="0" smtClean="0"/>
              <a:t>Interactive grammar and spelling activities. </a:t>
            </a:r>
          </a:p>
          <a:p>
            <a:pPr>
              <a:lnSpc>
                <a:spcPct val="170000"/>
              </a:lnSpc>
            </a:pPr>
            <a:r>
              <a:rPr lang="en-CA" sz="9600" dirty="0" smtClean="0"/>
              <a:t>Easy-to-use reports and graphs. </a:t>
            </a:r>
          </a:p>
          <a:p>
            <a:pPr>
              <a:lnSpc>
                <a:spcPct val="170000"/>
              </a:lnSpc>
            </a:pPr>
            <a:r>
              <a:rPr lang="en-CA" sz="9600" dirty="0" smtClean="0"/>
              <a:t>Audio Companion CDs. </a:t>
            </a:r>
          </a:p>
          <a:p>
            <a:pPr>
              <a:lnSpc>
                <a:spcPct val="170000"/>
              </a:lnSpc>
            </a:pPr>
            <a:r>
              <a:rPr lang="en-CA" sz="9600" dirty="0" smtClean="0"/>
              <a:t>Online version  (</a:t>
            </a:r>
            <a:r>
              <a:rPr lang="en-CA" sz="9600" dirty="0" err="1" smtClean="0"/>
              <a:t>RosettaStone</a:t>
            </a:r>
            <a:r>
              <a:rPr lang="en-CA" sz="9600" dirty="0" smtClean="0"/>
              <a:t>, 2011).</a:t>
            </a:r>
          </a:p>
          <a:p>
            <a:pPr>
              <a:buNone/>
            </a:pPr>
            <a:endParaRPr lang="en-CA" sz="2800" dirty="0" smtClean="0"/>
          </a:p>
          <a:p>
            <a:pPr>
              <a:buNone/>
            </a:pPr>
            <a:endParaRPr lang="en-CA" sz="2800" dirty="0" smtClean="0"/>
          </a:p>
          <a:p>
            <a:pPr>
              <a:buNone/>
            </a:pPr>
            <a:endParaRPr lang="en-CA" sz="2800" dirty="0"/>
          </a:p>
          <a:p>
            <a:endParaRPr lang="en-CA"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647974"/>
          </a:xfrm>
          <a:prstGeom prst="rect">
            <a:avLst/>
          </a:prstGeom>
        </p:spPr>
        <p:txBody>
          <a:bodyPr wrap="square">
            <a:spAutoFit/>
          </a:bodyPr>
          <a:lstStyle/>
          <a:p>
            <a:pPr>
              <a:buFont typeface="Arial" pitchFamily="34" charset="0"/>
              <a:buChar char="•"/>
            </a:pPr>
            <a:r>
              <a:rPr lang="en-CA" sz="3600" dirty="0">
                <a:solidFill>
                  <a:srgbClr val="6161D9"/>
                </a:solidFill>
                <a:effectLst>
                  <a:outerShdw blurRad="38100" dist="38100" dir="2700000" algn="tl">
                    <a:srgbClr val="000000">
                      <a:alpha val="43137"/>
                    </a:srgbClr>
                  </a:outerShdw>
                </a:effectLst>
              </a:rPr>
              <a:t>International Children’s Digital </a:t>
            </a:r>
            <a:r>
              <a:rPr lang="en-CA" sz="3600" dirty="0" smtClean="0">
                <a:solidFill>
                  <a:srgbClr val="6161D9"/>
                </a:solidFill>
                <a:effectLst>
                  <a:outerShdw blurRad="38100" dist="38100" dir="2700000" algn="tl">
                    <a:srgbClr val="000000">
                      <a:alpha val="43137"/>
                    </a:srgbClr>
                  </a:outerShdw>
                </a:effectLst>
              </a:rPr>
              <a:t>Library</a:t>
            </a:r>
          </a:p>
          <a:p>
            <a:endParaRPr lang="en-CA" sz="3000" dirty="0" smtClean="0"/>
          </a:p>
          <a:p>
            <a:endParaRPr lang="en-CA" sz="3000" dirty="0" smtClean="0"/>
          </a:p>
          <a:p>
            <a:endParaRPr lang="en-CA" sz="3000" dirty="0" smtClean="0"/>
          </a:p>
          <a:p>
            <a:pPr>
              <a:buFont typeface="Arial" pitchFamily="34" charset="0"/>
              <a:buChar char="•"/>
            </a:pPr>
            <a:r>
              <a:rPr lang="en-CA" sz="3000" dirty="0" smtClean="0"/>
              <a:t> A collection of more than 10,000 books. </a:t>
            </a:r>
          </a:p>
          <a:p>
            <a:pPr>
              <a:buFont typeface="Arial" pitchFamily="34" charset="0"/>
              <a:buChar char="•"/>
            </a:pPr>
            <a:r>
              <a:rPr lang="en-CA" sz="3000" dirty="0" smtClean="0"/>
              <a:t>Over 100 languages. </a:t>
            </a:r>
          </a:p>
          <a:p>
            <a:pPr>
              <a:buFont typeface="Arial" pitchFamily="34" charset="0"/>
              <a:buChar char="•"/>
            </a:pPr>
            <a:r>
              <a:rPr lang="en-CA" sz="3000" dirty="0" smtClean="0"/>
              <a:t>Free.</a:t>
            </a:r>
          </a:p>
          <a:p>
            <a:pPr>
              <a:buFont typeface="Arial" pitchFamily="34" charset="0"/>
              <a:buChar char="•"/>
            </a:pPr>
            <a:r>
              <a:rPr lang="en-CA" sz="3000" dirty="0" smtClean="0"/>
              <a:t>Focus is on identifying materials that help children to understand the world around them. </a:t>
            </a:r>
          </a:p>
          <a:p>
            <a:pPr>
              <a:buFont typeface="Arial" pitchFamily="34" charset="0"/>
              <a:buChar char="•"/>
            </a:pPr>
            <a:r>
              <a:rPr lang="en-CA" sz="3000" dirty="0" smtClean="0"/>
              <a:t>Can be searched by age and other categories.</a:t>
            </a:r>
          </a:p>
          <a:p>
            <a:pPr>
              <a:buFont typeface="Arial" pitchFamily="34" charset="0"/>
              <a:buChar char="•"/>
            </a:pPr>
            <a:r>
              <a:rPr lang="en-CA" sz="3000" dirty="0" smtClean="0"/>
              <a:t>Some books are available in more than one </a:t>
            </a:r>
            <a:r>
              <a:rPr lang="en-CA" sz="3000" dirty="0" smtClean="0"/>
              <a:t>language.</a:t>
            </a:r>
            <a:endParaRPr lang="en-CA" sz="3000" dirty="0" smtClean="0"/>
          </a:p>
          <a:p>
            <a:pPr>
              <a:buFont typeface="Arial" pitchFamily="34" charset="0"/>
              <a:buChar char="•"/>
            </a:pPr>
            <a:r>
              <a:rPr lang="en-CA" sz="3000" dirty="0" smtClean="0"/>
              <a:t>Text of both languages are visible.</a:t>
            </a:r>
            <a:br>
              <a:rPr lang="en-CA" sz="3000" dirty="0" smtClean="0"/>
            </a:br>
            <a:r>
              <a:rPr lang="en-CA" sz="3000" dirty="0" smtClean="0"/>
              <a:t>(ICDL, </a:t>
            </a:r>
            <a:r>
              <a:rPr lang="en-CA" sz="3000" dirty="0" err="1" smtClean="0"/>
              <a:t>n.d.</a:t>
            </a:r>
            <a:r>
              <a:rPr lang="en-CA" sz="3000" dirty="0" smtClean="0"/>
              <a:t>)</a:t>
            </a:r>
          </a:p>
          <a:p>
            <a:endParaRPr lang="en-CA" sz="30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60" y="210026"/>
            <a:ext cx="8502804" cy="6924973"/>
          </a:xfrm>
          <a:prstGeom prst="rect">
            <a:avLst/>
          </a:prstGeom>
        </p:spPr>
        <p:txBody>
          <a:bodyPr wrap="square">
            <a:spAutoFit/>
          </a:bodyPr>
          <a:lstStyle/>
          <a:p>
            <a:pPr>
              <a:buFont typeface="Arial" pitchFamily="34" charset="0"/>
              <a:buChar char="•"/>
            </a:pPr>
            <a:r>
              <a:rPr lang="en-CA" sz="3600" dirty="0" smtClean="0">
                <a:solidFill>
                  <a:srgbClr val="6161D9"/>
                </a:solidFill>
                <a:effectLst>
                  <a:outerShdw blurRad="38100" dist="38100" dir="2700000" algn="tl">
                    <a:srgbClr val="000000">
                      <a:alpha val="43137"/>
                    </a:srgbClr>
                  </a:outerShdw>
                </a:effectLst>
              </a:rPr>
              <a:t>ESL Gold</a:t>
            </a:r>
          </a:p>
          <a:p>
            <a:pPr>
              <a:buFont typeface="Arial" pitchFamily="34" charset="0"/>
              <a:buChar char="•"/>
            </a:pPr>
            <a:endParaRPr lang="en-CA" sz="3600" dirty="0" smtClean="0">
              <a:solidFill>
                <a:srgbClr val="6161D9"/>
              </a:solidFill>
              <a:effectLst>
                <a:outerShdw blurRad="38100" dist="38100" dir="2700000" algn="tl">
                  <a:srgbClr val="000000">
                    <a:alpha val="43137"/>
                  </a:srgbClr>
                </a:outerShdw>
              </a:effectLst>
            </a:endParaRPr>
          </a:p>
          <a:p>
            <a:pPr marL="914400">
              <a:buFont typeface="Arial" pitchFamily="34" charset="0"/>
              <a:buChar char="•"/>
            </a:pPr>
            <a:r>
              <a:rPr lang="en-CA" sz="2800" dirty="0" smtClean="0"/>
              <a:t>Vocabulary pages.</a:t>
            </a:r>
          </a:p>
          <a:p>
            <a:pPr marL="914400">
              <a:buFont typeface="Arial" pitchFamily="34" charset="0"/>
              <a:buChar char="•"/>
            </a:pPr>
            <a:r>
              <a:rPr lang="en-CA" sz="2800" dirty="0" smtClean="0"/>
              <a:t>Practice </a:t>
            </a:r>
            <a:r>
              <a:rPr lang="en-CA" sz="2800" dirty="0" smtClean="0"/>
              <a:t>conversation skills. </a:t>
            </a:r>
          </a:p>
          <a:p>
            <a:pPr marL="914400">
              <a:buFont typeface="Arial" pitchFamily="34" charset="0"/>
              <a:buChar char="•"/>
            </a:pPr>
            <a:r>
              <a:rPr lang="en-CA" sz="2800" dirty="0" smtClean="0"/>
              <a:t>Hundreds of pages of free material.</a:t>
            </a:r>
          </a:p>
          <a:p>
            <a:pPr marL="914400">
              <a:buFont typeface="Arial" pitchFamily="34" charset="0"/>
              <a:buChar char="•"/>
            </a:pPr>
            <a:r>
              <a:rPr lang="en-CA" sz="2800" dirty="0" smtClean="0"/>
              <a:t>Organized by skill and level.</a:t>
            </a:r>
          </a:p>
          <a:p>
            <a:pPr marL="914400">
              <a:buFont typeface="Arial" pitchFamily="34" charset="0"/>
              <a:buChar char="•"/>
            </a:pPr>
            <a:r>
              <a:rPr lang="en-CA" sz="2800" dirty="0" smtClean="0"/>
              <a:t>Vocabulary study and quizzes.</a:t>
            </a:r>
          </a:p>
          <a:p>
            <a:pPr marL="914400">
              <a:buFont typeface="Arial" pitchFamily="34" charset="0"/>
              <a:buChar char="•"/>
            </a:pPr>
            <a:r>
              <a:rPr lang="en-CA" sz="2800" dirty="0" smtClean="0"/>
              <a:t>Grammar and pronunciation exercises.</a:t>
            </a:r>
          </a:p>
          <a:p>
            <a:pPr marL="914400">
              <a:buFont typeface="Arial" pitchFamily="34" charset="0"/>
              <a:buChar char="•"/>
            </a:pPr>
            <a:r>
              <a:rPr lang="en-CA" sz="2800" dirty="0" smtClean="0"/>
              <a:t>Speaking practice. </a:t>
            </a:r>
          </a:p>
          <a:p>
            <a:pPr marL="914400">
              <a:buFont typeface="Arial" pitchFamily="34" charset="0"/>
              <a:buChar char="•"/>
            </a:pPr>
            <a:r>
              <a:rPr lang="en-CA" sz="2800" dirty="0" smtClean="0"/>
              <a:t>Games.</a:t>
            </a:r>
          </a:p>
          <a:p>
            <a:pPr marL="914400">
              <a:buFont typeface="Arial" pitchFamily="34" charset="0"/>
              <a:buChar char="•"/>
            </a:pPr>
            <a:r>
              <a:rPr lang="en-CA" sz="2800" dirty="0" smtClean="0"/>
              <a:t>Activities.</a:t>
            </a:r>
          </a:p>
          <a:p>
            <a:pPr marL="914400">
              <a:buFont typeface="Arial" pitchFamily="34" charset="0"/>
              <a:buChar char="•"/>
            </a:pPr>
            <a:r>
              <a:rPr lang="en-CA" sz="2800" dirty="0" smtClean="0"/>
              <a:t>Lesson plans.</a:t>
            </a:r>
          </a:p>
          <a:p>
            <a:pPr marL="914400">
              <a:buFont typeface="Arial" pitchFamily="34" charset="0"/>
              <a:buChar char="•"/>
            </a:pPr>
            <a:r>
              <a:rPr lang="en-CA" sz="2800" dirty="0" smtClean="0"/>
              <a:t>Handouts. </a:t>
            </a:r>
            <a:br>
              <a:rPr lang="en-CA" sz="2800" dirty="0" smtClean="0"/>
            </a:br>
            <a:r>
              <a:rPr lang="en-CA" sz="2800" dirty="0" smtClean="0"/>
              <a:t>(</a:t>
            </a:r>
            <a:r>
              <a:rPr lang="en-CA" sz="2800" dirty="0" err="1" smtClean="0"/>
              <a:t>ESLGold</a:t>
            </a:r>
            <a:r>
              <a:rPr lang="en-CA" sz="2800" dirty="0" smtClean="0"/>
              <a:t>, 2010a)</a:t>
            </a:r>
          </a:p>
          <a:p>
            <a:pPr>
              <a:lnSpc>
                <a:spcPct val="150000"/>
              </a:lnSpc>
            </a:pPr>
            <a:endParaRPr lang="en-CA" sz="24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496944" cy="6647974"/>
          </a:xfrm>
          <a:prstGeom prst="rect">
            <a:avLst/>
          </a:prstGeom>
        </p:spPr>
        <p:txBody>
          <a:bodyPr wrap="square">
            <a:spAutoFit/>
          </a:bodyPr>
          <a:lstStyle/>
          <a:p>
            <a:pPr>
              <a:buFont typeface="Arial" pitchFamily="34" charset="0"/>
              <a:buChar char="•"/>
            </a:pPr>
            <a:r>
              <a:rPr lang="en-CA" sz="3600" dirty="0" smtClean="0">
                <a:solidFill>
                  <a:srgbClr val="6161D9"/>
                </a:solidFill>
                <a:effectLst>
                  <a:outerShdw blurRad="38100" dist="38100" dir="2700000" algn="tl">
                    <a:srgbClr val="000000">
                      <a:alpha val="43137"/>
                    </a:srgbClr>
                  </a:outerShdw>
                </a:effectLst>
              </a:rPr>
              <a:t>The Oxford Picture Dictionary: CD-ROM </a:t>
            </a:r>
          </a:p>
          <a:p>
            <a:endParaRPr lang="en-CA" sz="3000" dirty="0" smtClean="0"/>
          </a:p>
          <a:p>
            <a:endParaRPr lang="en-CA" sz="3000" dirty="0" smtClean="0"/>
          </a:p>
          <a:p>
            <a:pPr>
              <a:buFont typeface="Arial" pitchFamily="34" charset="0"/>
              <a:buChar char="•"/>
            </a:pPr>
            <a:r>
              <a:rPr lang="en-CA" sz="3000" dirty="0" smtClean="0"/>
              <a:t>3,700 words </a:t>
            </a:r>
          </a:p>
          <a:p>
            <a:pPr>
              <a:buFont typeface="Arial" pitchFamily="34" charset="0"/>
              <a:buChar char="•"/>
            </a:pPr>
            <a:r>
              <a:rPr lang="en-CA" sz="3000" dirty="0" smtClean="0"/>
              <a:t>All words have sound, animation, and color. </a:t>
            </a:r>
          </a:p>
          <a:p>
            <a:pPr>
              <a:buFont typeface="Arial" pitchFamily="34" charset="0"/>
              <a:buChar char="•"/>
            </a:pPr>
            <a:r>
              <a:rPr lang="en-CA" sz="3000" dirty="0" smtClean="0"/>
              <a:t>Hear, read, say, and spell words. </a:t>
            </a:r>
          </a:p>
          <a:p>
            <a:pPr>
              <a:buFont typeface="Arial" pitchFamily="34" charset="0"/>
              <a:buChar char="•"/>
            </a:pPr>
            <a:r>
              <a:rPr lang="en-CA" sz="3000" dirty="0" smtClean="0"/>
              <a:t>Zoom in for close-ups of the word.</a:t>
            </a:r>
          </a:p>
          <a:p>
            <a:pPr>
              <a:buFont typeface="Arial" pitchFamily="34" charset="0"/>
              <a:buChar char="•"/>
            </a:pPr>
            <a:r>
              <a:rPr lang="en-CA" sz="3000" dirty="0" smtClean="0"/>
              <a:t>Ample language practice.</a:t>
            </a:r>
          </a:p>
          <a:p>
            <a:pPr>
              <a:buFont typeface="Arial" pitchFamily="34" charset="0"/>
              <a:buChar char="•"/>
            </a:pPr>
            <a:r>
              <a:rPr lang="en-CA" sz="3000" dirty="0" smtClean="0"/>
              <a:t>Games.</a:t>
            </a:r>
          </a:p>
          <a:p>
            <a:pPr>
              <a:buFont typeface="Arial" pitchFamily="34" charset="0"/>
              <a:buChar char="•"/>
            </a:pPr>
            <a:r>
              <a:rPr lang="en-CA" sz="3000" dirty="0" smtClean="0"/>
              <a:t>Flashcard maker.</a:t>
            </a:r>
          </a:p>
          <a:p>
            <a:pPr>
              <a:buFont typeface="Arial" pitchFamily="34" charset="0"/>
              <a:buChar char="•"/>
            </a:pPr>
            <a:r>
              <a:rPr lang="en-CA" sz="3000" dirty="0" smtClean="0"/>
              <a:t>Randomly-generated tests.</a:t>
            </a:r>
          </a:p>
          <a:p>
            <a:pPr>
              <a:buFont typeface="Arial" pitchFamily="34" charset="0"/>
              <a:buChar char="•"/>
            </a:pPr>
            <a:r>
              <a:rPr lang="en-CA" sz="3000" dirty="0" smtClean="0"/>
              <a:t>Progress reports.</a:t>
            </a:r>
          </a:p>
          <a:p>
            <a:pPr>
              <a:buFont typeface="Arial" pitchFamily="34" charset="0"/>
              <a:buChar char="•"/>
            </a:pPr>
            <a:r>
              <a:rPr lang="en-CA" sz="3000" dirty="0" smtClean="0"/>
              <a:t>Teacher Management System</a:t>
            </a:r>
            <a:r>
              <a:rPr lang="en-CA" sz="3000" dirty="0" smtClean="0"/>
              <a:t>.</a:t>
            </a:r>
          </a:p>
          <a:p>
            <a:r>
              <a:rPr lang="en-CA" sz="3000" dirty="0" smtClean="0"/>
              <a:t>(</a:t>
            </a:r>
            <a:r>
              <a:rPr lang="en-CA" sz="3000" dirty="0" err="1" smtClean="0"/>
              <a:t>ESLGold</a:t>
            </a:r>
            <a:r>
              <a:rPr lang="en-CA" sz="3000" dirty="0" smtClean="0"/>
              <a:t>, 2010b)</a:t>
            </a:r>
            <a:endParaRPr lang="en-CA" sz="3000"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72955"/>
            <a:ext cx="8820472" cy="6309420"/>
          </a:xfrm>
          <a:prstGeom prst="rect">
            <a:avLst/>
          </a:prstGeom>
        </p:spPr>
        <p:txBody>
          <a:bodyPr wrap="square">
            <a:spAutoFit/>
          </a:bodyPr>
          <a:lstStyle/>
          <a:p>
            <a:pPr>
              <a:buFont typeface="Arial" pitchFamily="34" charset="0"/>
              <a:buChar char="•"/>
            </a:pPr>
            <a:r>
              <a:rPr lang="en-CA" sz="3600" dirty="0" smtClean="0">
                <a:solidFill>
                  <a:srgbClr val="6161D9"/>
                </a:solidFill>
                <a:effectLst>
                  <a:outerShdw blurRad="38100" dist="38100" dir="2700000" algn="tl">
                    <a:srgbClr val="000000">
                      <a:alpha val="43137"/>
                    </a:srgbClr>
                  </a:outerShdw>
                </a:effectLst>
              </a:rPr>
              <a:t>Pronunciation Power 1</a:t>
            </a:r>
          </a:p>
          <a:p>
            <a:endParaRPr lang="en-CA" sz="3000" dirty="0" smtClean="0"/>
          </a:p>
          <a:p>
            <a:endParaRPr lang="en-CA" sz="3000" dirty="0" smtClean="0"/>
          </a:p>
          <a:p>
            <a:pPr>
              <a:buFont typeface="Arial" pitchFamily="34" charset="0"/>
              <a:buChar char="•"/>
            </a:pPr>
            <a:r>
              <a:rPr lang="en-CA" sz="2800" dirty="0" smtClean="0"/>
              <a:t>Beginner to intermediate learners.</a:t>
            </a:r>
          </a:p>
          <a:p>
            <a:pPr>
              <a:buFont typeface="Arial" pitchFamily="34" charset="0"/>
              <a:buChar char="•"/>
            </a:pPr>
            <a:r>
              <a:rPr lang="en-CA" sz="2800" dirty="0" smtClean="0"/>
              <a:t>Translations in 12 languages.</a:t>
            </a:r>
          </a:p>
          <a:p>
            <a:pPr>
              <a:buFont typeface="Arial" pitchFamily="34" charset="0"/>
              <a:buChar char="•"/>
            </a:pPr>
            <a:r>
              <a:rPr lang="en-CA" sz="2800" dirty="0" smtClean="0"/>
              <a:t>Over 7000 practice words. </a:t>
            </a:r>
          </a:p>
          <a:p>
            <a:pPr>
              <a:buFont typeface="Arial" pitchFamily="34" charset="0"/>
              <a:buChar char="•"/>
            </a:pPr>
            <a:r>
              <a:rPr lang="en-CA" sz="2800" dirty="0" smtClean="0"/>
              <a:t>Thousands of sentences.</a:t>
            </a:r>
          </a:p>
          <a:p>
            <a:pPr>
              <a:buFont typeface="Arial" pitchFamily="34" charset="0"/>
              <a:buChar char="•"/>
            </a:pPr>
            <a:r>
              <a:rPr lang="en-CA" sz="2800" dirty="0" smtClean="0"/>
              <a:t>Over 100 hours of training.</a:t>
            </a:r>
          </a:p>
          <a:p>
            <a:pPr>
              <a:buFont typeface="Arial" pitchFamily="34" charset="0"/>
              <a:buChar char="•"/>
            </a:pPr>
            <a:r>
              <a:rPr lang="en-CA" sz="2800" dirty="0" smtClean="0"/>
              <a:t>Over 2000 photos and graphics.</a:t>
            </a:r>
          </a:p>
          <a:p>
            <a:pPr>
              <a:buFont typeface="Arial" pitchFamily="34" charset="0"/>
              <a:buChar char="•"/>
            </a:pPr>
            <a:r>
              <a:rPr lang="en-CA" sz="2800" dirty="0" smtClean="0"/>
              <a:t>Animated lessons.</a:t>
            </a:r>
          </a:p>
          <a:p>
            <a:pPr>
              <a:buFont typeface="Arial" pitchFamily="34" charset="0"/>
              <a:buChar char="•"/>
            </a:pPr>
            <a:r>
              <a:rPr lang="en-CA" sz="2800" dirty="0" smtClean="0"/>
              <a:t>Over 1000 listening exercises.</a:t>
            </a:r>
          </a:p>
          <a:p>
            <a:pPr>
              <a:buFont typeface="Arial" pitchFamily="34" charset="0"/>
              <a:buChar char="•"/>
            </a:pPr>
            <a:r>
              <a:rPr lang="en-CA" sz="2800" dirty="0" smtClean="0"/>
              <a:t>Practice S.T.A.I.R. </a:t>
            </a:r>
          </a:p>
          <a:p>
            <a:pPr>
              <a:buFont typeface="Arial" pitchFamily="34" charset="0"/>
              <a:buChar char="•"/>
            </a:pPr>
            <a:r>
              <a:rPr lang="en-CA" sz="2800" dirty="0" smtClean="0"/>
              <a:t>Interactive games.</a:t>
            </a:r>
            <a:br>
              <a:rPr lang="en-CA" sz="2800" dirty="0" smtClean="0"/>
            </a:br>
            <a:r>
              <a:rPr lang="en-CA" sz="2800" dirty="0" smtClean="0"/>
              <a:t>(</a:t>
            </a:r>
            <a:r>
              <a:rPr lang="en-CA" sz="2800" dirty="0" err="1" smtClean="0"/>
              <a:t>ESLGold</a:t>
            </a:r>
            <a:r>
              <a:rPr lang="en-CA" sz="2800" dirty="0" smtClean="0"/>
              <a:t>, 2010c)</a:t>
            </a:r>
            <a:endParaRPr lang="en-CA" sz="28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424936" cy="6924973"/>
          </a:xfrm>
          <a:prstGeom prst="rect">
            <a:avLst/>
          </a:prstGeom>
        </p:spPr>
        <p:txBody>
          <a:bodyPr wrap="square">
            <a:spAutoFit/>
          </a:bodyPr>
          <a:lstStyle/>
          <a:p>
            <a:pPr>
              <a:buFont typeface="Arial" pitchFamily="34" charset="0"/>
              <a:buChar char="•"/>
            </a:pPr>
            <a:r>
              <a:rPr lang="en-CA" sz="3600" dirty="0" smtClean="0">
                <a:solidFill>
                  <a:srgbClr val="6161D9"/>
                </a:solidFill>
                <a:effectLst>
                  <a:outerShdw blurRad="38100" dist="38100" dir="2700000" algn="tl">
                    <a:srgbClr val="000000">
                      <a:alpha val="43137"/>
                    </a:srgbClr>
                  </a:outerShdw>
                </a:effectLst>
              </a:rPr>
              <a:t>Understanding and Using English Grammar</a:t>
            </a:r>
          </a:p>
          <a:p>
            <a:endParaRPr lang="en-CA" sz="3600" dirty="0" smtClean="0"/>
          </a:p>
          <a:p>
            <a:endParaRPr lang="en-CA" sz="3600" dirty="0" smtClean="0"/>
          </a:p>
          <a:p>
            <a:pPr>
              <a:buFont typeface="Arial" pitchFamily="34" charset="0"/>
              <a:buChar char="•"/>
            </a:pPr>
            <a:r>
              <a:rPr lang="en-CA" sz="2800" dirty="0" smtClean="0"/>
              <a:t>Multimedia grammar. </a:t>
            </a:r>
          </a:p>
          <a:p>
            <a:pPr>
              <a:buFont typeface="Arial" pitchFamily="34" charset="0"/>
              <a:buChar char="•"/>
            </a:pPr>
            <a:r>
              <a:rPr lang="en-CA" sz="2800" dirty="0" smtClean="0"/>
              <a:t>Advanced audio and “record and compare”.</a:t>
            </a:r>
          </a:p>
          <a:p>
            <a:pPr>
              <a:buFont typeface="Arial" pitchFamily="34" charset="0"/>
              <a:buChar char="•"/>
            </a:pPr>
            <a:r>
              <a:rPr lang="en-CA" sz="2800" dirty="0" smtClean="0"/>
              <a:t>Exercises include – drag and drop;</a:t>
            </a:r>
          </a:p>
          <a:p>
            <a:pPr lvl="1">
              <a:buFont typeface="Arial" pitchFamily="34" charset="0"/>
              <a:buChar char="•"/>
            </a:pPr>
            <a:r>
              <a:rPr lang="en-CA" sz="2800" dirty="0" smtClean="0"/>
              <a:t>Audio response;</a:t>
            </a:r>
          </a:p>
          <a:p>
            <a:pPr lvl="1">
              <a:buFont typeface="Arial" pitchFamily="34" charset="0"/>
              <a:buChar char="•"/>
            </a:pPr>
            <a:r>
              <a:rPr lang="en-CA" sz="2800" dirty="0" smtClean="0"/>
              <a:t>Listening;</a:t>
            </a:r>
          </a:p>
          <a:p>
            <a:pPr lvl="1">
              <a:buFont typeface="Arial" pitchFamily="34" charset="0"/>
              <a:buChar char="•"/>
            </a:pPr>
            <a:r>
              <a:rPr lang="en-CA" sz="2800" dirty="0" smtClean="0"/>
              <a:t>Reading;</a:t>
            </a:r>
          </a:p>
          <a:p>
            <a:pPr lvl="1">
              <a:buFont typeface="Arial" pitchFamily="34" charset="0"/>
              <a:buChar char="•"/>
            </a:pPr>
            <a:r>
              <a:rPr lang="en-CA" sz="2800" dirty="0" smtClean="0"/>
              <a:t>speaking activities; </a:t>
            </a:r>
          </a:p>
          <a:p>
            <a:pPr lvl="1">
              <a:buFont typeface="Arial" pitchFamily="34" charset="0"/>
              <a:buChar char="•"/>
            </a:pPr>
            <a:r>
              <a:rPr lang="en-CA" sz="2800" dirty="0" smtClean="0"/>
              <a:t>Games.</a:t>
            </a:r>
          </a:p>
          <a:p>
            <a:pPr>
              <a:buFont typeface="Arial" pitchFamily="34" charset="0"/>
              <a:buChar char="•"/>
            </a:pPr>
            <a:r>
              <a:rPr lang="en-CA" sz="2800" dirty="0" smtClean="0"/>
              <a:t>A test at the end of the chapter.</a:t>
            </a:r>
          </a:p>
          <a:p>
            <a:pPr>
              <a:buFont typeface="Arial" pitchFamily="34" charset="0"/>
              <a:buChar char="•"/>
            </a:pPr>
            <a:r>
              <a:rPr lang="en-CA" sz="2800" dirty="0" smtClean="0"/>
              <a:t>Progress Reports. </a:t>
            </a:r>
          </a:p>
          <a:p>
            <a:pPr>
              <a:buFont typeface="Arial" pitchFamily="34" charset="0"/>
              <a:buChar char="•"/>
            </a:pPr>
            <a:r>
              <a:rPr lang="en-CA" sz="2800" dirty="0" smtClean="0"/>
              <a:t>Part of the ESL Gold </a:t>
            </a:r>
            <a:r>
              <a:rPr lang="en-CA" sz="2800" dirty="0"/>
              <a:t>website (</a:t>
            </a:r>
            <a:r>
              <a:rPr lang="en-CA" sz="2800" dirty="0" err="1" smtClean="0"/>
              <a:t>ESLGold</a:t>
            </a:r>
            <a:r>
              <a:rPr lang="en-CA" sz="2800" dirty="0"/>
              <a:t>, </a:t>
            </a:r>
            <a:r>
              <a:rPr lang="en-CA" sz="2800" dirty="0" smtClean="0"/>
              <a:t>2010d)</a:t>
            </a:r>
            <a:endParaRPr lang="en-CA" sz="2800" dirty="0"/>
          </a:p>
          <a:p>
            <a:pPr>
              <a:buFont typeface="Arial" pitchFamily="34" charset="0"/>
              <a:buChar char="•"/>
            </a:pPr>
            <a:endParaRPr lang="en-CA" sz="2800"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96944" cy="6186309"/>
          </a:xfrm>
          <a:prstGeom prst="rect">
            <a:avLst/>
          </a:prstGeom>
        </p:spPr>
        <p:txBody>
          <a:bodyPr wrap="square">
            <a:spAutoFit/>
          </a:bodyPr>
          <a:lstStyle/>
          <a:p>
            <a:pPr>
              <a:buFont typeface="Arial" pitchFamily="34" charset="0"/>
              <a:buChar char="•"/>
            </a:pPr>
            <a:r>
              <a:rPr lang="en-CA" sz="3600" dirty="0" err="1" smtClean="0">
                <a:solidFill>
                  <a:srgbClr val="6161D9"/>
                </a:solidFill>
                <a:effectLst>
                  <a:outerShdw blurRad="38100" dist="38100" dir="2700000" algn="tl">
                    <a:srgbClr val="000000">
                      <a:alpha val="43137"/>
                    </a:srgbClr>
                  </a:outerShdw>
                </a:effectLst>
              </a:rPr>
              <a:t>LexTutor</a:t>
            </a:r>
            <a:endParaRPr lang="en-CA" sz="3600" dirty="0" smtClean="0">
              <a:solidFill>
                <a:srgbClr val="6161D9"/>
              </a:solidFill>
              <a:effectLst>
                <a:outerShdw blurRad="38100" dist="38100" dir="2700000" algn="tl">
                  <a:srgbClr val="000000">
                    <a:alpha val="43137"/>
                  </a:srgbClr>
                </a:outerShdw>
              </a:effectLst>
            </a:endParaRPr>
          </a:p>
          <a:p>
            <a:endParaRPr lang="en-CA" sz="3000" dirty="0" smtClean="0"/>
          </a:p>
          <a:p>
            <a:endParaRPr lang="en-CA" sz="3000" dirty="0" smtClean="0"/>
          </a:p>
          <a:p>
            <a:endParaRPr lang="en-CA" sz="3000" dirty="0" smtClean="0"/>
          </a:p>
          <a:p>
            <a:pPr>
              <a:buFont typeface="Arial" pitchFamily="34" charset="0"/>
              <a:buChar char="•"/>
            </a:pPr>
            <a:r>
              <a:rPr lang="en-CA" sz="3000" dirty="0" smtClean="0"/>
              <a:t>Expanding English vocabulary.</a:t>
            </a:r>
          </a:p>
          <a:p>
            <a:pPr>
              <a:buFont typeface="Arial" pitchFamily="34" charset="0"/>
              <a:buChar char="•"/>
            </a:pPr>
            <a:r>
              <a:rPr lang="en-CA" sz="3000" dirty="0" smtClean="0"/>
              <a:t>Diagnostic vocabulary tests.</a:t>
            </a:r>
          </a:p>
          <a:p>
            <a:pPr>
              <a:buFont typeface="Arial" pitchFamily="34" charset="0"/>
              <a:buChar char="•"/>
            </a:pPr>
            <a:r>
              <a:rPr lang="en-CA" sz="3000" dirty="0" smtClean="0"/>
              <a:t>Corresponding set of vocabulary lists.</a:t>
            </a:r>
          </a:p>
          <a:p>
            <a:pPr>
              <a:buFont typeface="Arial" pitchFamily="34" charset="0"/>
              <a:buChar char="•"/>
            </a:pPr>
            <a:r>
              <a:rPr lang="en-CA" sz="3000" dirty="0" smtClean="0"/>
              <a:t>Linked to a concordance, dictionary, and quizzes.</a:t>
            </a:r>
          </a:p>
          <a:p>
            <a:pPr>
              <a:buFont typeface="Arial" pitchFamily="34" charset="0"/>
              <a:buChar char="•"/>
            </a:pPr>
            <a:r>
              <a:rPr lang="en-CA" sz="3000" dirty="0" smtClean="0"/>
              <a:t>Cloze exercises.</a:t>
            </a:r>
          </a:p>
          <a:p>
            <a:pPr>
              <a:buFont typeface="Arial" pitchFamily="34" charset="0"/>
              <a:buChar char="•"/>
            </a:pPr>
            <a:r>
              <a:rPr lang="en-CA" sz="3000" dirty="0" smtClean="0"/>
              <a:t>Make your own Cloze exercises.</a:t>
            </a:r>
          </a:p>
          <a:p>
            <a:pPr>
              <a:buFont typeface="Arial" pitchFamily="34" charset="0"/>
              <a:buChar char="•"/>
            </a:pPr>
            <a:r>
              <a:rPr lang="en-CA" sz="3000" dirty="0" smtClean="0"/>
              <a:t>Text-to-speech.</a:t>
            </a:r>
          </a:p>
          <a:p>
            <a:pPr>
              <a:buFont typeface="Arial" pitchFamily="34" charset="0"/>
              <a:buChar char="•"/>
            </a:pPr>
            <a:r>
              <a:rPr lang="en-CA" sz="3000" dirty="0" smtClean="0"/>
              <a:t>Audio of a word or phrase.</a:t>
            </a:r>
          </a:p>
          <a:p>
            <a:r>
              <a:rPr lang="en-CA" sz="3000" dirty="0" smtClean="0"/>
              <a:t>(Cobb, </a:t>
            </a:r>
            <a:r>
              <a:rPr lang="en-CA" sz="3000" dirty="0" err="1" smtClean="0"/>
              <a:t>n.d.</a:t>
            </a:r>
            <a:r>
              <a:rPr lang="en-CA" sz="3000" dirty="0" smtClean="0"/>
              <a:t>)</a:t>
            </a:r>
            <a:endParaRPr lang="en-CA" sz="3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04664"/>
            <a:ext cx="8424936" cy="6186309"/>
          </a:xfrm>
          <a:prstGeom prst="rect">
            <a:avLst/>
          </a:prstGeom>
          <a:noFill/>
        </p:spPr>
        <p:txBody>
          <a:bodyPr wrap="square" rtlCol="0">
            <a:spAutoFit/>
          </a:bodyPr>
          <a:lstStyle/>
          <a:p>
            <a:pPr>
              <a:buFont typeface="Arial" pitchFamily="34" charset="0"/>
              <a:buChar char="•"/>
            </a:pPr>
            <a:r>
              <a:rPr lang="en-CA" sz="3600" dirty="0" smtClean="0">
                <a:solidFill>
                  <a:srgbClr val="6161D9"/>
                </a:solidFill>
                <a:effectLst>
                  <a:outerShdw blurRad="38100" dist="38100" dir="2700000" algn="tl">
                    <a:srgbClr val="000000">
                      <a:alpha val="43137"/>
                    </a:srgbClr>
                  </a:outerShdw>
                </a:effectLst>
              </a:rPr>
              <a:t>Word Champ</a:t>
            </a:r>
          </a:p>
          <a:p>
            <a:endParaRPr lang="en-CA" sz="3000" dirty="0" smtClean="0"/>
          </a:p>
          <a:p>
            <a:pPr>
              <a:buFont typeface="Arial" pitchFamily="34" charset="0"/>
              <a:buChar char="•"/>
            </a:pPr>
            <a:r>
              <a:rPr lang="en-CA" sz="3000" dirty="0" smtClean="0"/>
              <a:t> Student or teacher use.</a:t>
            </a:r>
          </a:p>
          <a:p>
            <a:pPr>
              <a:buFont typeface="Arial" pitchFamily="34" charset="0"/>
              <a:buChar char="•"/>
            </a:pPr>
            <a:r>
              <a:rPr lang="en-CA" sz="3000" dirty="0" smtClean="0"/>
              <a:t> Flashcards.</a:t>
            </a:r>
          </a:p>
          <a:p>
            <a:pPr lvl="1">
              <a:buFont typeface="Arial" pitchFamily="34" charset="0"/>
              <a:buChar char="•"/>
            </a:pPr>
            <a:r>
              <a:rPr lang="en-CA" sz="3000" dirty="0" smtClean="0"/>
              <a:t>Pronunciation</a:t>
            </a:r>
          </a:p>
          <a:p>
            <a:pPr lvl="1">
              <a:buFont typeface="Arial" pitchFamily="34" charset="0"/>
              <a:buChar char="•"/>
            </a:pPr>
            <a:r>
              <a:rPr lang="en-CA" sz="3000" dirty="0" smtClean="0"/>
              <a:t>reading practice</a:t>
            </a:r>
          </a:p>
          <a:p>
            <a:pPr lvl="1">
              <a:buFont typeface="Arial" pitchFamily="34" charset="0"/>
              <a:buChar char="•"/>
            </a:pPr>
            <a:r>
              <a:rPr lang="en-CA" sz="3000" dirty="0" smtClean="0"/>
              <a:t>picture flashcards</a:t>
            </a:r>
          </a:p>
          <a:p>
            <a:pPr lvl="1">
              <a:buFont typeface="Arial" pitchFamily="34" charset="0"/>
              <a:buChar char="•"/>
            </a:pPr>
            <a:r>
              <a:rPr lang="en-CA" sz="3000" dirty="0" smtClean="0"/>
              <a:t>listening comprehension</a:t>
            </a:r>
          </a:p>
          <a:p>
            <a:pPr lvl="1">
              <a:buFont typeface="Arial" pitchFamily="34" charset="0"/>
              <a:buChar char="•"/>
            </a:pPr>
            <a:r>
              <a:rPr lang="en-CA" sz="3000" dirty="0" smtClean="0"/>
              <a:t>Verbs</a:t>
            </a:r>
          </a:p>
          <a:p>
            <a:pPr lvl="1">
              <a:buFont typeface="Arial" pitchFamily="34" charset="0"/>
              <a:buChar char="•"/>
            </a:pPr>
            <a:r>
              <a:rPr lang="en-CA" sz="3000" dirty="0" smtClean="0"/>
              <a:t>Antonyms</a:t>
            </a:r>
          </a:p>
          <a:p>
            <a:pPr>
              <a:buFont typeface="Arial" pitchFamily="34" charset="0"/>
              <a:buChar char="•"/>
            </a:pPr>
            <a:r>
              <a:rPr lang="en-CA" sz="3000" dirty="0" smtClean="0"/>
              <a:t> Tracks your words</a:t>
            </a:r>
          </a:p>
          <a:p>
            <a:pPr>
              <a:buFont typeface="Arial" pitchFamily="34" charset="0"/>
              <a:buChar char="•"/>
            </a:pPr>
            <a:r>
              <a:rPr lang="en-CA" sz="3000" dirty="0" smtClean="0"/>
              <a:t> Web </a:t>
            </a:r>
            <a:r>
              <a:rPr lang="en-CA" sz="3000" dirty="0" smtClean="0"/>
              <a:t>Reader</a:t>
            </a:r>
            <a:br>
              <a:rPr lang="en-CA" sz="3000" dirty="0" smtClean="0"/>
            </a:br>
            <a:r>
              <a:rPr lang="en-CA" sz="3000" dirty="0" smtClean="0"/>
              <a:t>(</a:t>
            </a:r>
            <a:r>
              <a:rPr lang="en-CA" sz="3000" dirty="0" err="1" smtClean="0"/>
              <a:t>WordChamp</a:t>
            </a:r>
            <a:r>
              <a:rPr lang="en-CA" sz="3000" dirty="0" smtClean="0"/>
              <a:t>, 2012) </a:t>
            </a:r>
            <a:endParaRPr lang="en-CA" sz="3000"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23081"/>
            <a:ext cx="9362364" cy="6370975"/>
          </a:xfrm>
          <a:prstGeom prst="rect">
            <a:avLst/>
          </a:prstGeom>
          <a:noFill/>
        </p:spPr>
        <p:txBody>
          <a:bodyPr wrap="square" rtlCol="0">
            <a:spAutoFit/>
          </a:bodyPr>
          <a:lstStyle/>
          <a:p>
            <a:r>
              <a:rPr lang="en-CA" sz="3200" dirty="0" smtClean="0">
                <a:solidFill>
                  <a:srgbClr val="6161D9"/>
                </a:solidFill>
                <a:effectLst>
                  <a:outerShdw blurRad="38100" dist="38100" dir="2700000" algn="tl">
                    <a:srgbClr val="000000">
                      <a:alpha val="43137"/>
                    </a:srgbClr>
                  </a:outerShdw>
                </a:effectLst>
              </a:rPr>
              <a:t>Free English Study, Speak English Today, and ESL Gold</a:t>
            </a:r>
          </a:p>
          <a:p>
            <a:endParaRPr lang="en-CA" sz="3800" dirty="0" smtClean="0"/>
          </a:p>
          <a:p>
            <a:endParaRPr lang="en-CA" sz="3800" dirty="0" smtClean="0"/>
          </a:p>
          <a:p>
            <a:pPr>
              <a:buFont typeface="Arial" pitchFamily="34" charset="0"/>
              <a:buChar char="•"/>
            </a:pPr>
            <a:r>
              <a:rPr lang="en-CA" sz="3000" dirty="0" smtClean="0"/>
              <a:t>Sites are amalgamated.</a:t>
            </a:r>
          </a:p>
          <a:p>
            <a:pPr>
              <a:buFont typeface="Arial" pitchFamily="34" charset="0"/>
              <a:buChar char="•"/>
            </a:pPr>
            <a:r>
              <a:rPr lang="en-CA" sz="3000" dirty="0" smtClean="0"/>
              <a:t>Speaking.</a:t>
            </a:r>
          </a:p>
          <a:p>
            <a:pPr>
              <a:buFont typeface="Arial" pitchFamily="34" charset="0"/>
              <a:buChar char="•"/>
            </a:pPr>
            <a:r>
              <a:rPr lang="en-CA" sz="3000" dirty="0" smtClean="0"/>
              <a:t>Listening.</a:t>
            </a:r>
          </a:p>
          <a:p>
            <a:pPr>
              <a:buFont typeface="Arial" pitchFamily="34" charset="0"/>
              <a:buChar char="•"/>
            </a:pPr>
            <a:r>
              <a:rPr lang="en-CA" sz="3000" dirty="0" smtClean="0"/>
              <a:t>Reading.</a:t>
            </a:r>
          </a:p>
          <a:p>
            <a:pPr>
              <a:buFont typeface="Arial" pitchFamily="34" charset="0"/>
              <a:buChar char="•"/>
            </a:pPr>
            <a:r>
              <a:rPr lang="en-CA" sz="3000" dirty="0" smtClean="0"/>
              <a:t>Writing.</a:t>
            </a:r>
          </a:p>
          <a:p>
            <a:pPr>
              <a:buFont typeface="Arial" pitchFamily="34" charset="0"/>
              <a:buChar char="•"/>
            </a:pPr>
            <a:r>
              <a:rPr lang="en-CA" sz="3000" dirty="0" smtClean="0"/>
              <a:t>Grammar.</a:t>
            </a:r>
          </a:p>
          <a:p>
            <a:pPr>
              <a:buFont typeface="Arial" pitchFamily="34" charset="0"/>
              <a:buChar char="•"/>
            </a:pPr>
            <a:r>
              <a:rPr lang="en-CA" sz="3000" dirty="0" smtClean="0"/>
              <a:t>Vocabulary.</a:t>
            </a:r>
          </a:p>
          <a:p>
            <a:pPr>
              <a:buFont typeface="Arial" pitchFamily="34" charset="0"/>
              <a:buChar char="•"/>
            </a:pPr>
            <a:r>
              <a:rPr lang="en-CA" sz="3000" dirty="0" smtClean="0"/>
              <a:t>Pronunciation.</a:t>
            </a:r>
          </a:p>
          <a:p>
            <a:pPr>
              <a:buFont typeface="Arial" pitchFamily="34" charset="0"/>
              <a:buChar char="•"/>
            </a:pPr>
            <a:r>
              <a:rPr lang="en-CA" sz="3000" dirty="0" smtClean="0"/>
              <a:t>Idioms.</a:t>
            </a:r>
          </a:p>
          <a:p>
            <a:pPr>
              <a:buFont typeface="Arial" pitchFamily="34" charset="0"/>
              <a:buChar char="•"/>
            </a:pPr>
            <a:r>
              <a:rPr lang="en-CA" sz="3000" dirty="0" smtClean="0"/>
              <a:t>Low beginner to advanced instruction.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9560" y="363915"/>
            <a:ext cx="8496944" cy="6494085"/>
          </a:xfrm>
          <a:prstGeom prst="rect">
            <a:avLst/>
          </a:prstGeom>
          <a:noFill/>
        </p:spPr>
        <p:txBody>
          <a:bodyPr wrap="square" rtlCol="0">
            <a:spAutoFit/>
          </a:bodyPr>
          <a:lstStyle/>
          <a:p>
            <a:r>
              <a:rPr lang="en-CA" sz="4000" dirty="0" err="1" smtClean="0">
                <a:solidFill>
                  <a:srgbClr val="6161D9"/>
                </a:solidFill>
                <a:effectLst>
                  <a:outerShdw blurRad="38100" dist="38100" dir="2700000" algn="tl">
                    <a:srgbClr val="000000">
                      <a:alpha val="43137"/>
                    </a:srgbClr>
                  </a:outerShdw>
                </a:effectLst>
              </a:rPr>
              <a:t>iPhone</a:t>
            </a:r>
            <a:r>
              <a:rPr lang="en-CA" sz="4000" dirty="0" smtClean="0">
                <a:solidFill>
                  <a:srgbClr val="6161D9"/>
                </a:solidFill>
                <a:effectLst>
                  <a:outerShdw blurRad="38100" dist="38100" dir="2700000" algn="tl">
                    <a:srgbClr val="000000">
                      <a:alpha val="43137"/>
                    </a:srgbClr>
                  </a:outerShdw>
                </a:effectLst>
              </a:rPr>
              <a:t>/iPod Apps</a:t>
            </a:r>
          </a:p>
          <a:p>
            <a:pPr algn="ctr"/>
            <a:r>
              <a:rPr lang="en-CA" sz="4000" b="1" dirty="0" smtClean="0">
                <a:solidFill>
                  <a:srgbClr val="6161D9"/>
                </a:solidFill>
                <a:effectLst>
                  <a:outerShdw blurRad="38100" dist="38100" dir="2700000" algn="tl">
                    <a:srgbClr val="000000">
                      <a:alpha val="43137"/>
                    </a:srgbClr>
                  </a:outerShdw>
                </a:effectLst>
              </a:rPr>
              <a:t> </a:t>
            </a:r>
          </a:p>
          <a:p>
            <a:pPr>
              <a:buFont typeface="Arial" pitchFamily="34" charset="0"/>
              <a:buChar char="•"/>
            </a:pPr>
            <a:r>
              <a:rPr lang="en-CA" sz="2800" dirty="0" smtClean="0"/>
              <a:t>Pocket English (ESL) - Beginner I 1-10</a:t>
            </a:r>
          </a:p>
          <a:p>
            <a:pPr>
              <a:buFont typeface="Arial" pitchFamily="34" charset="0"/>
              <a:buChar char="•"/>
            </a:pPr>
            <a:r>
              <a:rPr lang="en-CA" sz="2800" dirty="0" smtClean="0"/>
              <a:t>Listening </a:t>
            </a:r>
            <a:r>
              <a:rPr lang="en-CA" sz="2800" dirty="0" smtClean="0"/>
              <a:t>skills</a:t>
            </a:r>
            <a:endParaRPr lang="en-CA" sz="2800" dirty="0" smtClean="0"/>
          </a:p>
          <a:p>
            <a:pPr>
              <a:buFont typeface="Arial" pitchFamily="34" charset="0"/>
              <a:buChar char="•"/>
            </a:pPr>
            <a:r>
              <a:rPr lang="en-CA" sz="2800" dirty="0" smtClean="0"/>
              <a:t>Reading</a:t>
            </a:r>
            <a:endParaRPr lang="en-CA" sz="2800" dirty="0" smtClean="0"/>
          </a:p>
          <a:p>
            <a:pPr>
              <a:buFont typeface="Arial" pitchFamily="34" charset="0"/>
              <a:buChar char="•"/>
            </a:pPr>
            <a:r>
              <a:rPr lang="en-CA" sz="2800" dirty="0" smtClean="0"/>
              <a:t>Speaking</a:t>
            </a:r>
            <a:endParaRPr lang="en-CA" sz="2800" dirty="0" smtClean="0"/>
          </a:p>
          <a:p>
            <a:pPr>
              <a:buFont typeface="Arial" pitchFamily="34" charset="0"/>
              <a:buChar char="•"/>
            </a:pPr>
            <a:r>
              <a:rPr lang="en-CA" sz="2800" dirty="0" smtClean="0"/>
              <a:t>Pronunciation</a:t>
            </a:r>
            <a:endParaRPr lang="en-CA" sz="2800" dirty="0" smtClean="0"/>
          </a:p>
          <a:p>
            <a:pPr>
              <a:buFont typeface="Arial" pitchFamily="34" charset="0"/>
              <a:buChar char="•"/>
            </a:pPr>
            <a:r>
              <a:rPr lang="en-CA" sz="2800" dirty="0" smtClean="0"/>
              <a:t>Vocabulary</a:t>
            </a:r>
            <a:endParaRPr lang="en-CA" sz="2800" dirty="0" smtClean="0"/>
          </a:p>
          <a:p>
            <a:pPr>
              <a:buFont typeface="Arial" pitchFamily="34" charset="0"/>
              <a:buChar char="•"/>
            </a:pPr>
            <a:r>
              <a:rPr lang="en-CA" sz="2800" dirty="0" smtClean="0"/>
              <a:t>Grammar</a:t>
            </a:r>
            <a:endParaRPr lang="en-CA" sz="2800" dirty="0" smtClean="0"/>
          </a:p>
          <a:p>
            <a:pPr>
              <a:buFont typeface="Arial" pitchFamily="34" charset="0"/>
              <a:buChar char="•"/>
            </a:pPr>
            <a:r>
              <a:rPr lang="en-CA" sz="2800" dirty="0" smtClean="0"/>
              <a:t>Line-by-line </a:t>
            </a:r>
            <a:r>
              <a:rPr lang="en-CA" sz="2800" dirty="0" smtClean="0"/>
              <a:t>audio</a:t>
            </a:r>
            <a:endParaRPr lang="en-CA" sz="2800" dirty="0" smtClean="0"/>
          </a:p>
          <a:p>
            <a:pPr>
              <a:buFont typeface="Arial" pitchFamily="34" charset="0"/>
              <a:buChar char="•"/>
            </a:pPr>
            <a:r>
              <a:rPr lang="en-CA" sz="2800" dirty="0" smtClean="0"/>
              <a:t>Review </a:t>
            </a:r>
            <a:r>
              <a:rPr lang="en-CA" sz="2800" dirty="0" smtClean="0"/>
              <a:t>track</a:t>
            </a:r>
            <a:endParaRPr lang="en-CA" sz="2800" dirty="0" smtClean="0"/>
          </a:p>
          <a:p>
            <a:pPr>
              <a:buFont typeface="Arial" pitchFamily="34" charset="0"/>
              <a:buChar char="•"/>
            </a:pPr>
            <a:r>
              <a:rPr lang="en-CA" sz="2800" dirty="0" smtClean="0"/>
              <a:t>Vocabulary list and </a:t>
            </a:r>
            <a:r>
              <a:rPr lang="en-CA" sz="2800" dirty="0" smtClean="0"/>
              <a:t>flashcards</a:t>
            </a:r>
            <a:endParaRPr lang="en-CA" sz="2800" dirty="0" smtClean="0"/>
          </a:p>
          <a:p>
            <a:pPr>
              <a:buFont typeface="Arial" pitchFamily="34" charset="0"/>
              <a:buChar char="•"/>
            </a:pPr>
            <a:r>
              <a:rPr lang="en-CA" sz="2800" dirty="0" smtClean="0"/>
              <a:t>Expansion </a:t>
            </a:r>
            <a:r>
              <a:rPr lang="en-CA" sz="2800" dirty="0" smtClean="0"/>
              <a:t>sentences</a:t>
            </a:r>
            <a:endParaRPr lang="en-CA" sz="2800" dirty="0" smtClean="0"/>
          </a:p>
          <a:p>
            <a:pPr>
              <a:buFont typeface="Arial" pitchFamily="34" charset="0"/>
              <a:buChar char="•"/>
            </a:pPr>
            <a:r>
              <a:rPr lang="en-CA" sz="2800" dirty="0" smtClean="0"/>
              <a:t>Grammar </a:t>
            </a:r>
            <a:r>
              <a:rPr lang="en-CA" sz="2800" dirty="0" smtClean="0"/>
              <a:t>points (Apple, 2010c)</a:t>
            </a:r>
            <a:endParaRPr lang="en-CA" sz="2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0812"/>
            <a:ext cx="8229600" cy="4525963"/>
          </a:xfrm>
        </p:spPr>
        <p:txBody>
          <a:bodyPr>
            <a:normAutofit fontScale="70000" lnSpcReduction="20000"/>
          </a:bodyPr>
          <a:lstStyle/>
          <a:p>
            <a:r>
              <a:rPr lang="en-US" sz="3400" dirty="0" smtClean="0"/>
              <a:t>The process for acquiring the skill to read is the same for everyone (</a:t>
            </a:r>
            <a:r>
              <a:rPr lang="en-US" sz="3400" dirty="0" err="1" smtClean="0"/>
              <a:t>Amendum</a:t>
            </a:r>
            <a:r>
              <a:rPr lang="en-US" sz="3400" dirty="0" smtClean="0"/>
              <a:t> &amp; Fitzgerald, 2011). </a:t>
            </a:r>
          </a:p>
          <a:p>
            <a:r>
              <a:rPr lang="en-US" sz="3400" dirty="0" smtClean="0"/>
              <a:t>Lack of content schema prohibits easy access because comprehension is based on linguistic data (</a:t>
            </a:r>
            <a:r>
              <a:rPr lang="en-US" sz="3400" dirty="0" err="1" smtClean="0"/>
              <a:t>Singha</a:t>
            </a:r>
            <a:r>
              <a:rPr lang="en-US" sz="3400" dirty="0" smtClean="0"/>
              <a:t>, 1998). </a:t>
            </a:r>
          </a:p>
          <a:p>
            <a:r>
              <a:rPr lang="en-US" sz="3400" dirty="0" smtClean="0"/>
              <a:t>Use  L1 if possible to scaffold the L2. </a:t>
            </a:r>
          </a:p>
          <a:p>
            <a:r>
              <a:rPr lang="en-US" sz="3400" dirty="0" smtClean="0"/>
              <a:t>Be sensitive to cultural values and norms.</a:t>
            </a:r>
          </a:p>
          <a:p>
            <a:r>
              <a:rPr lang="en-US" sz="3400" dirty="0" smtClean="0"/>
              <a:t>Teach within students’ realm of experience as it shapes the thinking process of individuals (Ladson-Billings, 1995).</a:t>
            </a:r>
          </a:p>
          <a:p>
            <a:r>
              <a:rPr lang="en-US" sz="3400" dirty="0" smtClean="0"/>
              <a:t>Access background knowledge that is meaningful and relevant.</a:t>
            </a:r>
          </a:p>
          <a:p>
            <a:r>
              <a:rPr lang="en-US" sz="3400" dirty="0" smtClean="0"/>
              <a:t>Consider inter- and intra-group relations when organizing working groups (</a:t>
            </a:r>
            <a:r>
              <a:rPr lang="en-US" sz="3400" dirty="0" err="1" smtClean="0"/>
              <a:t>Daud</a:t>
            </a:r>
            <a:r>
              <a:rPr lang="en-US" sz="3400" dirty="0" smtClean="0"/>
              <a:t>, 1992).</a:t>
            </a:r>
          </a:p>
          <a:p>
            <a:endParaRPr lang="en-US" sz="1200" dirty="0" smtClean="0"/>
          </a:p>
          <a:p>
            <a:endParaRPr lang="en-US" sz="1200" dirty="0" smtClean="0"/>
          </a:p>
          <a:p>
            <a:pPr>
              <a:buNone/>
            </a:pPr>
            <a:r>
              <a:rPr lang="en-US" sz="1200" dirty="0" smtClean="0"/>
              <a:t>	</a:t>
            </a:r>
          </a:p>
        </p:txBody>
      </p:sp>
      <p:sp>
        <p:nvSpPr>
          <p:cNvPr id="5" name="Rectangle 4"/>
          <p:cNvSpPr/>
          <p:nvPr/>
        </p:nvSpPr>
        <p:spPr>
          <a:xfrm>
            <a:off x="0" y="275033"/>
            <a:ext cx="9928746" cy="584775"/>
          </a:xfrm>
          <a:prstGeom prst="rect">
            <a:avLst/>
          </a:prstGeom>
        </p:spPr>
        <p:txBody>
          <a:bodyPr wrap="square">
            <a:spAutoFit/>
          </a:bodyPr>
          <a:lstStyle/>
          <a:p>
            <a:r>
              <a:rPr lang="en-US" sz="3200" dirty="0" smtClean="0">
                <a:solidFill>
                  <a:srgbClr val="FFFF00"/>
                </a:solidFill>
                <a:effectLst>
                  <a:outerShdw blurRad="38100" dist="38100" dir="2700000" algn="tl">
                    <a:srgbClr val="000000">
                      <a:alpha val="43137"/>
                    </a:srgbClr>
                  </a:outerShdw>
                </a:effectLst>
              </a:rPr>
              <a:t>Teaching NS </a:t>
            </a:r>
            <a:r>
              <a:rPr lang="en-US" sz="3200" dirty="0" smtClean="0">
                <a:solidFill>
                  <a:srgbClr val="FFFF00"/>
                </a:solidFill>
                <a:effectLst>
                  <a:outerShdw blurRad="38100" dist="38100" dir="2700000" algn="tl">
                    <a:srgbClr val="000000">
                      <a:alpha val="43137"/>
                    </a:srgbClr>
                  </a:outerShdw>
                </a:effectLst>
              </a:rPr>
              <a:t>vs. </a:t>
            </a:r>
            <a:r>
              <a:rPr lang="en-US" sz="3200" dirty="0" smtClean="0">
                <a:solidFill>
                  <a:srgbClr val="FFFF00"/>
                </a:solidFill>
                <a:effectLst>
                  <a:outerShdw blurRad="38100" dist="38100" dir="2700000" algn="tl">
                    <a:srgbClr val="000000">
                      <a:alpha val="43137"/>
                    </a:srgbClr>
                  </a:outerShdw>
                </a:effectLst>
              </a:rPr>
              <a:t>ELLs – Is There a Difference?</a:t>
            </a:r>
            <a:endParaRPr lang="en-CA" sz="32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640960" cy="6124754"/>
          </a:xfrm>
          <a:prstGeom prst="rect">
            <a:avLst/>
          </a:prstGeom>
          <a:noFill/>
        </p:spPr>
        <p:txBody>
          <a:bodyPr wrap="square" rtlCol="0">
            <a:spAutoFit/>
          </a:bodyPr>
          <a:lstStyle/>
          <a:p>
            <a:pPr algn="ctr"/>
            <a:r>
              <a:rPr lang="en-CA" sz="4000" dirty="0" err="1" smtClean="0">
                <a:solidFill>
                  <a:srgbClr val="6161D9"/>
                </a:solidFill>
                <a:effectLst>
                  <a:outerShdw blurRad="38100" dist="38100" dir="2700000" algn="tl">
                    <a:srgbClr val="000000">
                      <a:alpha val="43137"/>
                    </a:srgbClr>
                  </a:outerShdw>
                </a:effectLst>
              </a:rPr>
              <a:t>iPhone</a:t>
            </a:r>
            <a:r>
              <a:rPr lang="en-CA" sz="4000" dirty="0" smtClean="0">
                <a:solidFill>
                  <a:srgbClr val="6161D9"/>
                </a:solidFill>
                <a:effectLst>
                  <a:outerShdw blurRad="38100" dist="38100" dir="2700000" algn="tl">
                    <a:srgbClr val="000000">
                      <a:alpha val="43137"/>
                    </a:srgbClr>
                  </a:outerShdw>
                </a:effectLst>
              </a:rPr>
              <a:t>/iPod Apps Continued</a:t>
            </a:r>
          </a:p>
          <a:p>
            <a:pPr algn="ctr"/>
            <a:endParaRPr lang="en-CA" sz="4000" dirty="0" smtClean="0"/>
          </a:p>
          <a:p>
            <a:pPr>
              <a:buFont typeface="Arial" pitchFamily="34" charset="0"/>
              <a:buChar char="•"/>
            </a:pPr>
            <a:r>
              <a:rPr lang="en-CA" sz="3600" dirty="0" smtClean="0"/>
              <a:t>Kaplan TOEFL Vocabulary Flashcards</a:t>
            </a:r>
          </a:p>
          <a:p>
            <a:r>
              <a:rPr lang="en-CA" sz="3600" dirty="0" smtClean="0"/>
              <a:t> </a:t>
            </a:r>
          </a:p>
          <a:p>
            <a:pPr>
              <a:buFont typeface="Arial" pitchFamily="34" charset="0"/>
              <a:buChar char="•"/>
            </a:pPr>
            <a:r>
              <a:rPr lang="en-CA" sz="3000" dirty="0"/>
              <a:t>M</a:t>
            </a:r>
            <a:r>
              <a:rPr lang="en-CA" sz="3000" dirty="0" smtClean="0"/>
              <a:t>ore than 350 words</a:t>
            </a:r>
          </a:p>
          <a:p>
            <a:pPr>
              <a:buFont typeface="Arial" pitchFamily="34" charset="0"/>
              <a:buChar char="•"/>
            </a:pPr>
            <a:r>
              <a:rPr lang="en-CA" sz="3000" dirty="0" smtClean="0"/>
              <a:t>Synonyms</a:t>
            </a:r>
          </a:p>
          <a:p>
            <a:pPr>
              <a:buFont typeface="Arial" pitchFamily="34" charset="0"/>
              <a:buChar char="•"/>
            </a:pPr>
            <a:r>
              <a:rPr lang="en-CA" sz="3000" dirty="0"/>
              <a:t>S</a:t>
            </a:r>
            <a:r>
              <a:rPr lang="en-CA" sz="3000" dirty="0" smtClean="0"/>
              <a:t>ample sentences </a:t>
            </a:r>
          </a:p>
          <a:p>
            <a:pPr>
              <a:buFont typeface="Arial" pitchFamily="34" charset="0"/>
              <a:buChar char="•"/>
            </a:pPr>
            <a:r>
              <a:rPr lang="en-CA" sz="3000" dirty="0" smtClean="0"/>
              <a:t>Features:</a:t>
            </a:r>
          </a:p>
          <a:p>
            <a:pPr lvl="1">
              <a:buFont typeface="Arial" pitchFamily="34" charset="0"/>
              <a:buChar char="•"/>
            </a:pPr>
            <a:r>
              <a:rPr lang="en-CA" sz="3000" dirty="0" smtClean="0"/>
              <a:t>Audio</a:t>
            </a:r>
          </a:p>
          <a:p>
            <a:pPr lvl="1">
              <a:buFont typeface="Arial" pitchFamily="34" charset="0"/>
              <a:buChar char="•"/>
            </a:pPr>
            <a:r>
              <a:rPr lang="en-CA" sz="3000" dirty="0" smtClean="0"/>
              <a:t>Definitions and example sentences</a:t>
            </a:r>
          </a:p>
          <a:p>
            <a:pPr lvl="1">
              <a:buFont typeface="Arial" pitchFamily="34" charset="0"/>
              <a:buChar char="•"/>
            </a:pPr>
            <a:r>
              <a:rPr lang="en-CA" sz="3000" dirty="0" smtClean="0"/>
              <a:t>Flashcards</a:t>
            </a:r>
          </a:p>
          <a:p>
            <a:pPr lvl="1">
              <a:buFont typeface="Arial" pitchFamily="34" charset="0"/>
              <a:buChar char="•"/>
            </a:pPr>
            <a:r>
              <a:rPr lang="en-CA" sz="3000" dirty="0" smtClean="0"/>
              <a:t>Quizzes (Apple, 2010b)</a:t>
            </a:r>
            <a:endParaRPr lang="en-CA" sz="3000" dirty="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048" y="240804"/>
            <a:ext cx="8568952" cy="7078861"/>
          </a:xfrm>
          <a:prstGeom prst="rect">
            <a:avLst/>
          </a:prstGeom>
          <a:noFill/>
        </p:spPr>
        <p:txBody>
          <a:bodyPr wrap="square" rtlCol="0">
            <a:spAutoFit/>
          </a:bodyPr>
          <a:lstStyle/>
          <a:p>
            <a:r>
              <a:rPr lang="en-CA" sz="4000" dirty="0" err="1" smtClean="0">
                <a:solidFill>
                  <a:srgbClr val="6161D9"/>
                </a:solidFill>
                <a:effectLst>
                  <a:outerShdw blurRad="38100" dist="38100" dir="2700000" algn="tl">
                    <a:srgbClr val="000000">
                      <a:alpha val="43137"/>
                    </a:srgbClr>
                  </a:outerShdw>
                </a:effectLst>
              </a:rPr>
              <a:t>iPhone</a:t>
            </a:r>
            <a:r>
              <a:rPr lang="en-CA" sz="4000" dirty="0" smtClean="0">
                <a:solidFill>
                  <a:srgbClr val="6161D9"/>
                </a:solidFill>
                <a:effectLst>
                  <a:outerShdw blurRad="38100" dist="38100" dir="2700000" algn="tl">
                    <a:srgbClr val="000000">
                      <a:alpha val="43137"/>
                    </a:srgbClr>
                  </a:outerShdw>
                </a:effectLst>
              </a:rPr>
              <a:t>/iPod Apps Continued</a:t>
            </a:r>
          </a:p>
          <a:p>
            <a:pPr algn="ctr"/>
            <a:endParaRPr lang="en-CA" sz="4000" dirty="0" smtClean="0"/>
          </a:p>
          <a:p>
            <a:pPr>
              <a:buFont typeface="Arial" pitchFamily="34" charset="0"/>
              <a:buChar char="•"/>
            </a:pPr>
            <a:r>
              <a:rPr lang="en-CA" sz="3600" dirty="0" err="1" smtClean="0"/>
              <a:t>VocabWiz</a:t>
            </a:r>
            <a:r>
              <a:rPr lang="en-CA" sz="3600" dirty="0" smtClean="0"/>
              <a:t> TOEFL </a:t>
            </a:r>
          </a:p>
          <a:p>
            <a:pPr>
              <a:buFont typeface="Arial" pitchFamily="34" charset="0"/>
              <a:buChar char="•"/>
            </a:pPr>
            <a:endParaRPr lang="en-CA" sz="3600" dirty="0" smtClean="0"/>
          </a:p>
          <a:p>
            <a:pPr>
              <a:buFont typeface="Arial" pitchFamily="34" charset="0"/>
              <a:buChar char="•"/>
            </a:pPr>
            <a:r>
              <a:rPr lang="en-CA" sz="3000" dirty="0" smtClean="0"/>
              <a:t>500 frequently tested vocabulary words.</a:t>
            </a:r>
          </a:p>
          <a:p>
            <a:pPr>
              <a:buFont typeface="Arial" pitchFamily="34" charset="0"/>
              <a:buChar char="•"/>
            </a:pPr>
            <a:r>
              <a:rPr lang="en-CA" sz="3000" dirty="0"/>
              <a:t>R</a:t>
            </a:r>
            <a:r>
              <a:rPr lang="en-CA" sz="3000" dirty="0" smtClean="0"/>
              <a:t>eads texts to you</a:t>
            </a:r>
            <a:r>
              <a:rPr lang="en-CA" sz="3200" dirty="0" smtClean="0"/>
              <a:t>.</a:t>
            </a:r>
          </a:p>
          <a:p>
            <a:pPr>
              <a:buFont typeface="Arial" pitchFamily="34" charset="0"/>
              <a:buChar char="•"/>
            </a:pPr>
            <a:r>
              <a:rPr lang="en-CA" sz="3000" dirty="0" smtClean="0"/>
              <a:t>Text and audio all in one.</a:t>
            </a:r>
          </a:p>
          <a:p>
            <a:pPr>
              <a:buFont typeface="Arial" pitchFamily="34" charset="0"/>
              <a:buChar char="•"/>
            </a:pPr>
            <a:r>
              <a:rPr lang="en-CA" sz="3000" dirty="0" smtClean="0"/>
              <a:t>Professionally recorded.</a:t>
            </a:r>
          </a:p>
          <a:p>
            <a:pPr>
              <a:buFont typeface="Arial" pitchFamily="34" charset="0"/>
              <a:buChar char="•"/>
            </a:pPr>
            <a:r>
              <a:rPr lang="en-CA" sz="3000" dirty="0" smtClean="0"/>
              <a:t>Flashcards. </a:t>
            </a:r>
          </a:p>
          <a:p>
            <a:pPr>
              <a:buFont typeface="Arial" pitchFamily="34" charset="0"/>
              <a:buChar char="•"/>
            </a:pPr>
            <a:r>
              <a:rPr lang="en-CA" sz="3000" dirty="0" smtClean="0"/>
              <a:t>"Play" mode.</a:t>
            </a:r>
          </a:p>
          <a:p>
            <a:pPr>
              <a:buFont typeface="Arial" pitchFamily="34" charset="0"/>
              <a:buChar char="•"/>
            </a:pPr>
            <a:r>
              <a:rPr lang="en-CA" sz="3000" dirty="0" smtClean="0"/>
              <a:t>Multiple choice and Hangman quiz.</a:t>
            </a:r>
          </a:p>
          <a:p>
            <a:pPr>
              <a:buFont typeface="Arial" pitchFamily="34" charset="0"/>
              <a:buChar char="•"/>
            </a:pPr>
            <a:r>
              <a:rPr lang="en-CA" sz="3000" dirty="0" smtClean="0"/>
              <a:t>Individual tailoring.</a:t>
            </a:r>
          </a:p>
          <a:p>
            <a:pPr>
              <a:buFont typeface="Arial" pitchFamily="34" charset="0"/>
              <a:buChar char="•"/>
            </a:pPr>
            <a:r>
              <a:rPr lang="en-CA" sz="3000" dirty="0" smtClean="0"/>
              <a:t>Example </a:t>
            </a:r>
            <a:r>
              <a:rPr lang="en-CA" sz="3000" dirty="0" smtClean="0"/>
              <a:t>sentences (Apple, 2010d)</a:t>
            </a:r>
            <a:endParaRPr lang="en-CA" sz="3000" dirty="0" smtClean="0"/>
          </a:p>
          <a:p>
            <a:endParaRPr lang="en-CA" sz="3000" dirty="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640960" cy="6124754"/>
          </a:xfrm>
          <a:prstGeom prst="rect">
            <a:avLst/>
          </a:prstGeom>
          <a:noFill/>
        </p:spPr>
        <p:txBody>
          <a:bodyPr wrap="square" rtlCol="0">
            <a:spAutoFit/>
          </a:bodyPr>
          <a:lstStyle/>
          <a:p>
            <a:pPr algn="ctr"/>
            <a:r>
              <a:rPr lang="en-CA" sz="4000" dirty="0" err="1" smtClean="0">
                <a:solidFill>
                  <a:srgbClr val="6161D9"/>
                </a:solidFill>
                <a:effectLst>
                  <a:outerShdw blurRad="38100" dist="38100" dir="2700000" algn="tl">
                    <a:srgbClr val="000000">
                      <a:alpha val="43137"/>
                    </a:srgbClr>
                  </a:outerShdw>
                </a:effectLst>
              </a:rPr>
              <a:t>iPhone</a:t>
            </a:r>
            <a:r>
              <a:rPr lang="en-CA" sz="4000" dirty="0" smtClean="0">
                <a:solidFill>
                  <a:srgbClr val="6161D9"/>
                </a:solidFill>
                <a:effectLst>
                  <a:outerShdw blurRad="38100" dist="38100" dir="2700000" algn="tl">
                    <a:srgbClr val="000000">
                      <a:alpha val="43137"/>
                    </a:srgbClr>
                  </a:outerShdw>
                </a:effectLst>
              </a:rPr>
              <a:t>/iPod Apps Continued</a:t>
            </a:r>
          </a:p>
          <a:p>
            <a:pPr algn="ctr"/>
            <a:endParaRPr lang="en-CA" sz="4000" dirty="0" smtClean="0"/>
          </a:p>
          <a:p>
            <a:pPr>
              <a:buFont typeface="Arial" pitchFamily="34" charset="0"/>
              <a:buChar char="•"/>
            </a:pPr>
            <a:r>
              <a:rPr lang="en-CA" sz="3600" dirty="0" smtClean="0"/>
              <a:t>A+ English - Speak &amp; Read + Audio books</a:t>
            </a:r>
          </a:p>
          <a:p>
            <a:endParaRPr lang="en-CA" sz="3600" dirty="0" smtClean="0"/>
          </a:p>
          <a:p>
            <a:pPr marL="177800" indent="-177800">
              <a:buFont typeface="Arial" pitchFamily="34" charset="0"/>
              <a:buChar char="•"/>
            </a:pPr>
            <a:r>
              <a:rPr lang="en-CA" sz="3000" dirty="0" smtClean="0"/>
              <a:t>11 books plus audio.</a:t>
            </a:r>
          </a:p>
          <a:p>
            <a:pPr marL="177800" indent="-177800">
              <a:buFont typeface="Arial" pitchFamily="34" charset="0"/>
              <a:buChar char="•"/>
            </a:pPr>
            <a:r>
              <a:rPr lang="en-CA" sz="3000" dirty="0" smtClean="0"/>
              <a:t>Improves speaking, listening, and reading skills.</a:t>
            </a:r>
          </a:p>
          <a:p>
            <a:pPr marL="177800" indent="-177800">
              <a:buFont typeface="Arial" pitchFamily="34" charset="0"/>
              <a:buChar char="•"/>
            </a:pPr>
            <a:r>
              <a:rPr lang="en-CA" sz="3000" dirty="0"/>
              <a:t>I</a:t>
            </a:r>
            <a:r>
              <a:rPr lang="en-CA" sz="3000" dirty="0" smtClean="0"/>
              <a:t>ntegrated with audio download manager, player, and voice recorder. </a:t>
            </a:r>
          </a:p>
          <a:p>
            <a:pPr marL="177800" indent="-177800">
              <a:buFont typeface="Arial" pitchFamily="34" charset="0"/>
              <a:buChar char="•"/>
            </a:pPr>
            <a:r>
              <a:rPr lang="en-CA" sz="3000" dirty="0" smtClean="0"/>
              <a:t>High quality.</a:t>
            </a:r>
          </a:p>
          <a:p>
            <a:pPr marL="177800" indent="-177800">
              <a:buFont typeface="Arial" pitchFamily="34" charset="0"/>
              <a:buChar char="•"/>
            </a:pPr>
            <a:r>
              <a:rPr lang="en-CA" sz="3000" dirty="0" smtClean="0"/>
              <a:t>Voice Recorder.</a:t>
            </a:r>
          </a:p>
          <a:p>
            <a:pPr marL="177800" indent="-177800">
              <a:buFont typeface="Arial" pitchFamily="34" charset="0"/>
              <a:buChar char="•"/>
            </a:pPr>
            <a:r>
              <a:rPr lang="en-CA" sz="3000" dirty="0" smtClean="0"/>
              <a:t>Automatic playback.</a:t>
            </a:r>
          </a:p>
          <a:p>
            <a:pPr marL="177800" indent="-177800">
              <a:buFont typeface="Arial" pitchFamily="34" charset="0"/>
              <a:buChar char="•"/>
            </a:pPr>
            <a:r>
              <a:rPr lang="en-CA" sz="3000" dirty="0" smtClean="0"/>
              <a:t>Can be used </a:t>
            </a:r>
            <a:r>
              <a:rPr lang="en-CA" sz="3000" dirty="0" smtClean="0"/>
              <a:t>anywhere (Apple, 2010a).</a:t>
            </a:r>
            <a:endParaRPr lang="en-CA" sz="30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640960" cy="6432530"/>
          </a:xfrm>
          <a:prstGeom prst="rect">
            <a:avLst/>
          </a:prstGeom>
          <a:noFill/>
        </p:spPr>
        <p:txBody>
          <a:bodyPr wrap="square" rtlCol="0">
            <a:spAutoFit/>
          </a:bodyPr>
          <a:lstStyle/>
          <a:p>
            <a:pPr algn="ctr"/>
            <a:r>
              <a:rPr lang="en-CA" sz="4000" dirty="0" smtClean="0">
                <a:solidFill>
                  <a:srgbClr val="6161D9"/>
                </a:solidFill>
                <a:effectLst>
                  <a:outerShdw blurRad="38100" dist="38100" dir="2700000" algn="tl">
                    <a:srgbClr val="000000">
                      <a:alpha val="43137"/>
                    </a:srgbClr>
                  </a:outerShdw>
                </a:effectLst>
              </a:rPr>
              <a:t>Online Games</a:t>
            </a:r>
          </a:p>
          <a:p>
            <a:endParaRPr lang="en-CA" sz="3000" dirty="0" smtClean="0"/>
          </a:p>
          <a:p>
            <a:pPr marL="177800" indent="-177800">
              <a:buFont typeface="Arial" pitchFamily="34" charset="0"/>
              <a:buChar char="•"/>
            </a:pPr>
            <a:r>
              <a:rPr lang="en-CA" sz="3600" dirty="0" smtClean="0"/>
              <a:t>Digital Dialects </a:t>
            </a:r>
            <a:endParaRPr lang="en-CA" sz="3000" dirty="0" smtClean="0"/>
          </a:p>
          <a:p>
            <a:pPr marL="177800" indent="-177800">
              <a:buFont typeface="Arial" pitchFamily="34" charset="0"/>
              <a:buChar char="•"/>
            </a:pPr>
            <a:r>
              <a:rPr lang="en-CA" sz="3000" dirty="0" smtClean="0"/>
              <a:t>Learn numbers, colors, food, clothing, fruits and vegetables, animals, vocabulary, and verbs. </a:t>
            </a:r>
          </a:p>
          <a:p>
            <a:pPr marL="177800" indent="-177800">
              <a:buFont typeface="Arial" pitchFamily="34" charset="0"/>
              <a:buChar char="•"/>
            </a:pPr>
            <a:r>
              <a:rPr lang="en-CA" sz="3000" dirty="0" smtClean="0"/>
              <a:t>Visual and auditory. </a:t>
            </a:r>
          </a:p>
          <a:p>
            <a:pPr marL="177800" indent="-177800"/>
            <a:endParaRPr lang="en-CA" sz="3000" dirty="0" smtClean="0"/>
          </a:p>
          <a:p>
            <a:pPr marL="177800" indent="-177800">
              <a:buFont typeface="Arial" pitchFamily="34" charset="0"/>
              <a:buChar char="•"/>
            </a:pPr>
            <a:r>
              <a:rPr lang="en-CA" sz="3600" dirty="0" smtClean="0"/>
              <a:t>Language Games.org </a:t>
            </a:r>
            <a:endParaRPr lang="en-CA" sz="3000" dirty="0" smtClean="0"/>
          </a:p>
          <a:p>
            <a:pPr marL="177800" indent="-177800">
              <a:buFont typeface="Arial" pitchFamily="34" charset="0"/>
              <a:buChar char="•"/>
            </a:pPr>
            <a:r>
              <a:rPr lang="en-CA" sz="3000" dirty="0" smtClean="0"/>
              <a:t>Online games such as:</a:t>
            </a:r>
          </a:p>
          <a:p>
            <a:pPr lvl="1">
              <a:buFont typeface="Arial" pitchFamily="34" charset="0"/>
              <a:buChar char="•"/>
            </a:pPr>
            <a:r>
              <a:rPr lang="en-CA" sz="3000" dirty="0" smtClean="0"/>
              <a:t>Word Seek</a:t>
            </a:r>
          </a:p>
          <a:p>
            <a:pPr lvl="1">
              <a:buFont typeface="Arial" pitchFamily="34" charset="0"/>
              <a:buChar char="•"/>
            </a:pPr>
            <a:r>
              <a:rPr lang="en-CA" sz="3000" dirty="0" smtClean="0"/>
              <a:t>Crossword Puzzles</a:t>
            </a:r>
          </a:p>
          <a:p>
            <a:pPr lvl="1">
              <a:buFont typeface="Arial" pitchFamily="34" charset="0"/>
              <a:buChar char="•"/>
            </a:pPr>
            <a:r>
              <a:rPr lang="en-CA" sz="3000" dirty="0" smtClean="0"/>
              <a:t>Hangman</a:t>
            </a:r>
            <a:r>
              <a:rPr lang="en-CA" sz="3000" dirty="0" smtClean="0"/>
              <a:t>.</a:t>
            </a:r>
          </a:p>
          <a:p>
            <a:pPr lvl="1"/>
            <a:r>
              <a:rPr lang="en-CA" sz="3000" dirty="0" smtClean="0"/>
              <a:t>(Language Games, </a:t>
            </a:r>
            <a:r>
              <a:rPr lang="en-CA" sz="3000" dirty="0" err="1" smtClean="0"/>
              <a:t>n.d.</a:t>
            </a:r>
            <a:r>
              <a:rPr lang="en-CA" sz="3000" dirty="0" smtClean="0"/>
              <a:t>)</a:t>
            </a:r>
            <a:endParaRPr lang="en-CA" sz="30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96944" cy="6340197"/>
          </a:xfrm>
          <a:prstGeom prst="rect">
            <a:avLst/>
          </a:prstGeom>
          <a:noFill/>
        </p:spPr>
        <p:txBody>
          <a:bodyPr wrap="square" rtlCol="0">
            <a:spAutoFit/>
          </a:bodyPr>
          <a:lstStyle/>
          <a:p>
            <a:pPr algn="ctr"/>
            <a:r>
              <a:rPr lang="en-CA" sz="4000" dirty="0" smtClean="0">
                <a:solidFill>
                  <a:srgbClr val="6161D9"/>
                </a:solidFill>
                <a:effectLst>
                  <a:outerShdw blurRad="38100" dist="38100" dir="2700000" algn="tl">
                    <a:srgbClr val="000000">
                      <a:alpha val="43137"/>
                    </a:srgbClr>
                  </a:outerShdw>
                </a:effectLst>
              </a:rPr>
              <a:t>Online Games Continued</a:t>
            </a:r>
          </a:p>
          <a:p>
            <a:pPr algn="ctr"/>
            <a:endParaRPr lang="en-CA" sz="4000" dirty="0" smtClean="0"/>
          </a:p>
          <a:p>
            <a:pPr>
              <a:buFont typeface="Arial" pitchFamily="34" charset="0"/>
              <a:buChar char="•"/>
            </a:pPr>
            <a:r>
              <a:rPr lang="en-CA" sz="3600" dirty="0" smtClean="0"/>
              <a:t>Transparent Language </a:t>
            </a:r>
            <a:endParaRPr lang="en-CA" sz="2900" dirty="0" smtClean="0"/>
          </a:p>
          <a:p>
            <a:pPr marL="177800" indent="-177800">
              <a:buFont typeface="Arial" pitchFamily="34" charset="0"/>
              <a:buChar char="•"/>
            </a:pPr>
            <a:r>
              <a:rPr lang="en-CA" sz="2900" dirty="0" smtClean="0"/>
              <a:t>Based on well-known, classic board games. </a:t>
            </a:r>
          </a:p>
          <a:p>
            <a:pPr marL="177800" indent="-177800">
              <a:buFont typeface="Arial" pitchFamily="34" charset="0"/>
              <a:buChar char="•"/>
            </a:pPr>
            <a:r>
              <a:rPr lang="en-CA" sz="2900" dirty="0" smtClean="0"/>
              <a:t>Combine the nostalgic fun of playing popular games and the opportunity to sharpen foreign language skills. </a:t>
            </a:r>
          </a:p>
          <a:p>
            <a:pPr>
              <a:buFont typeface="Arial" pitchFamily="34" charset="0"/>
              <a:buChar char="•"/>
            </a:pPr>
            <a:r>
              <a:rPr lang="en-CA" sz="2900" dirty="0" smtClean="0"/>
              <a:t>Games include:</a:t>
            </a:r>
          </a:p>
          <a:p>
            <a:pPr lvl="1">
              <a:buFont typeface="Arial" pitchFamily="34" charset="0"/>
              <a:buChar char="•"/>
            </a:pPr>
            <a:r>
              <a:rPr lang="en-CA" sz="2900" dirty="0" smtClean="0"/>
              <a:t> Word </a:t>
            </a:r>
            <a:r>
              <a:rPr lang="en-CA" sz="2900" dirty="0" smtClean="0"/>
              <a:t>Seek, </a:t>
            </a:r>
            <a:endParaRPr lang="en-CA" sz="2900" dirty="0" smtClean="0"/>
          </a:p>
          <a:p>
            <a:pPr lvl="1">
              <a:buFont typeface="Arial" pitchFamily="34" charset="0"/>
              <a:buChar char="•"/>
            </a:pPr>
            <a:r>
              <a:rPr lang="en-CA" sz="2900" dirty="0" smtClean="0"/>
              <a:t>Unscrambling words to form a </a:t>
            </a:r>
            <a:r>
              <a:rPr lang="en-CA" sz="2900" dirty="0" smtClean="0"/>
              <a:t>sentence</a:t>
            </a:r>
            <a:r>
              <a:rPr lang="en-CA" sz="2900" dirty="0"/>
              <a:t>,</a:t>
            </a:r>
            <a:endParaRPr lang="en-CA" sz="2900" dirty="0" smtClean="0"/>
          </a:p>
          <a:p>
            <a:pPr lvl="1">
              <a:buFont typeface="Arial" pitchFamily="34" charset="0"/>
              <a:buChar char="•"/>
            </a:pPr>
            <a:r>
              <a:rPr lang="en-CA" sz="2900" dirty="0" smtClean="0"/>
              <a:t>Plug-n-Play – a fill-in-the-blank </a:t>
            </a:r>
            <a:r>
              <a:rPr lang="en-CA" sz="2900" dirty="0" smtClean="0"/>
              <a:t>game, </a:t>
            </a:r>
            <a:endParaRPr lang="en-CA" sz="2900" dirty="0" smtClean="0"/>
          </a:p>
          <a:p>
            <a:pPr lvl="1">
              <a:buFont typeface="Arial" pitchFamily="34" charset="0"/>
              <a:buChar char="•"/>
            </a:pPr>
            <a:r>
              <a:rPr lang="en-CA" sz="2900" dirty="0" smtClean="0"/>
              <a:t>International Cafe</a:t>
            </a:r>
            <a:r>
              <a:rPr lang="en-CA" sz="2900" dirty="0" smtClean="0"/>
              <a:t>.</a:t>
            </a:r>
          </a:p>
          <a:p>
            <a:pPr lvl="1"/>
            <a:r>
              <a:rPr lang="en-CA" sz="2900" dirty="0" smtClean="0"/>
              <a:t>(Transparent Language, 2011)</a:t>
            </a:r>
            <a:endParaRPr lang="en-CA" sz="29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8600" y="2006221"/>
            <a:ext cx="6771568" cy="2862322"/>
          </a:xfrm>
          <a:prstGeom prst="rect">
            <a:avLst/>
          </a:prstGeom>
          <a:noFill/>
        </p:spPr>
        <p:txBody>
          <a:bodyPr wrap="square" lIns="91440" tIns="45720" rIns="91440" bIns="45720">
            <a:spAutoFit/>
          </a:bodyPr>
          <a:lstStyle/>
          <a:p>
            <a:pPr algn="ctr"/>
            <a:r>
              <a:rPr lang="en-US" sz="6000" b="1" cap="none" spc="0" dirty="0" smtClean="0">
                <a:ln w="1905"/>
                <a:solidFill>
                  <a:srgbClr val="6161D9"/>
                </a:solidFill>
                <a:effectLst>
                  <a:innerShdw blurRad="69850" dist="43180" dir="5400000">
                    <a:srgbClr val="000000">
                      <a:alpha val="65000"/>
                    </a:srgbClr>
                  </a:innerShdw>
                </a:effectLst>
              </a:rPr>
              <a:t>Division 3 – The Metacognitive Thinkers</a:t>
            </a:r>
            <a:endParaRPr lang="en-US" sz="6000" b="1" cap="none" spc="0" dirty="0">
              <a:ln w="1905"/>
              <a:solidFill>
                <a:srgbClr val="6161D9"/>
              </a:solidFill>
              <a:effectLst>
                <a:innerShdw blurRad="69850" dist="43180" dir="5400000">
                  <a:srgbClr val="000000">
                    <a:alpha val="65000"/>
                  </a:srgbClr>
                </a:innerShdw>
              </a:effectLs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0026"/>
            <a:ext cx="9144000" cy="6924973"/>
          </a:xfrm>
          <a:prstGeom prst="rect">
            <a:avLst/>
          </a:prstGeom>
          <a:noFill/>
        </p:spPr>
        <p:txBody>
          <a:bodyPr wrap="square" rtlCol="0">
            <a:spAutoFit/>
          </a:bodyPr>
          <a:lstStyle/>
          <a:p>
            <a:r>
              <a:rPr lang="en-CA" sz="2000" b="1" dirty="0" smtClean="0">
                <a:solidFill>
                  <a:srgbClr val="6161D9"/>
                </a:solidFill>
                <a:effectLst>
                  <a:outerShdw blurRad="38100" dist="38100" dir="2700000" algn="tl">
                    <a:srgbClr val="000000">
                      <a:alpha val="43137"/>
                    </a:srgbClr>
                  </a:outerShdw>
                </a:effectLst>
              </a:rPr>
              <a:t>In Division 3, grades seven to twelve, most students will act at the formal operational stage. </a:t>
            </a:r>
          </a:p>
          <a:p>
            <a:endParaRPr lang="en-CA" sz="2000" b="1" dirty="0" smtClean="0">
              <a:effectLst>
                <a:outerShdw blurRad="38100" dist="38100" dir="2700000" algn="tl">
                  <a:srgbClr val="000000">
                    <a:alpha val="43137"/>
                  </a:srgbClr>
                </a:outerShdw>
              </a:effectLst>
            </a:endParaRPr>
          </a:p>
          <a:p>
            <a:r>
              <a:rPr lang="en-CA" sz="2000" b="1" dirty="0" smtClean="0">
                <a:solidFill>
                  <a:srgbClr val="6161D9"/>
                </a:solidFill>
                <a:effectLst>
                  <a:outerShdw blurRad="38100" dist="38100" dir="2700000" algn="tl">
                    <a:srgbClr val="000000">
                      <a:alpha val="43137"/>
                    </a:srgbClr>
                  </a:outerShdw>
                </a:effectLst>
              </a:rPr>
              <a:t>For learning </a:t>
            </a:r>
            <a:r>
              <a:rPr lang="en-CA" sz="2000" b="1" dirty="0" smtClean="0">
                <a:solidFill>
                  <a:srgbClr val="6161D9"/>
                </a:solidFill>
                <a:effectLst>
                  <a:outerShdw blurRad="38100" dist="38100" dir="2700000" algn="tl">
                    <a:srgbClr val="000000">
                      <a:alpha val="43137"/>
                    </a:srgbClr>
                  </a:outerShdw>
                </a:effectLst>
              </a:rPr>
              <a:t>an </a:t>
            </a:r>
            <a:r>
              <a:rPr lang="en-CA" sz="2000" b="1" dirty="0" smtClean="0">
                <a:solidFill>
                  <a:srgbClr val="6161D9"/>
                </a:solidFill>
                <a:effectLst>
                  <a:outerShdw blurRad="38100" dist="38100" dir="2700000" algn="tl">
                    <a:srgbClr val="000000">
                      <a:alpha val="43137"/>
                    </a:srgbClr>
                  </a:outerShdw>
                </a:effectLst>
              </a:rPr>
              <a:t>L2, we can assume that the student has a normal to strong grasp of their L1.  This means proficiency or understanding of the following in the realm of reading:</a:t>
            </a:r>
          </a:p>
          <a:p>
            <a:endParaRPr lang="en-CA" dirty="0" smtClean="0">
              <a:effectLst>
                <a:outerShdw blurRad="38100" dist="38100" dir="2700000" algn="tl">
                  <a:srgbClr val="000000">
                    <a:alpha val="43137"/>
                  </a:srgbClr>
                </a:outerShdw>
              </a:effectLst>
            </a:endParaRPr>
          </a:p>
          <a:p>
            <a:endParaRPr lang="en-CA" dirty="0" smtClean="0">
              <a:effectLst>
                <a:outerShdw blurRad="38100" dist="38100" dir="2700000" algn="tl">
                  <a:srgbClr val="000000">
                    <a:alpha val="43137"/>
                  </a:srgbClr>
                </a:outerShdw>
              </a:effectLst>
            </a:endParaRPr>
          </a:p>
          <a:p>
            <a:pPr marL="463550">
              <a:buFontTx/>
              <a:buChar char="-"/>
            </a:pPr>
            <a:r>
              <a:rPr lang="en-CA" dirty="0" smtClean="0">
                <a:effectLst>
                  <a:outerShdw blurRad="38100" dist="38100" dir="2700000" algn="tl">
                    <a:srgbClr val="000000">
                      <a:alpha val="43137"/>
                    </a:srgbClr>
                  </a:outerShdw>
                </a:effectLst>
              </a:rPr>
              <a:t> Syntax </a:t>
            </a:r>
          </a:p>
          <a:p>
            <a:pPr marL="463550"/>
            <a:r>
              <a:rPr lang="en-CA" dirty="0" smtClean="0">
                <a:effectLst>
                  <a:outerShdw blurRad="38100" dist="38100" dir="2700000" algn="tl">
                    <a:srgbClr val="000000">
                      <a:alpha val="43137"/>
                    </a:srgbClr>
                  </a:outerShdw>
                </a:effectLst>
              </a:rPr>
              <a:t>	Rules of constructing sentences </a:t>
            </a:r>
          </a:p>
          <a:p>
            <a:pPr marL="463550"/>
            <a:r>
              <a:rPr lang="en-CA" dirty="0" smtClean="0">
                <a:effectLst>
                  <a:outerShdw blurRad="38100" dist="38100" dir="2700000" algn="tl">
                    <a:srgbClr val="000000">
                      <a:alpha val="43137"/>
                    </a:srgbClr>
                  </a:outerShdw>
                </a:effectLst>
              </a:rPr>
              <a:t>	Grammar</a:t>
            </a:r>
          </a:p>
          <a:p>
            <a:pPr marL="463550">
              <a:buFontTx/>
              <a:buChar char="-"/>
            </a:pPr>
            <a:r>
              <a:rPr lang="en-CA" dirty="0" smtClean="0">
                <a:effectLst>
                  <a:outerShdw blurRad="38100" dist="38100" dir="2700000" algn="tl">
                    <a:srgbClr val="000000">
                      <a:alpha val="43137"/>
                    </a:srgbClr>
                  </a:outerShdw>
                </a:effectLst>
              </a:rPr>
              <a:t> Semantics</a:t>
            </a:r>
          </a:p>
          <a:p>
            <a:pPr marL="463550"/>
            <a:r>
              <a:rPr lang="en-CA" dirty="0" smtClean="0">
                <a:effectLst>
                  <a:outerShdw blurRad="38100" dist="38100" dir="2700000" algn="tl">
                    <a:srgbClr val="000000">
                      <a:alpha val="43137"/>
                    </a:srgbClr>
                  </a:outerShdw>
                </a:effectLst>
              </a:rPr>
              <a:t>	Connotation vs. denotation</a:t>
            </a:r>
          </a:p>
          <a:p>
            <a:pPr marL="463550"/>
            <a:r>
              <a:rPr lang="en-CA" dirty="0" smtClean="0">
                <a:effectLst>
                  <a:outerShdw blurRad="38100" dist="38100" dir="2700000" algn="tl">
                    <a:srgbClr val="000000">
                      <a:alpha val="43137"/>
                    </a:srgbClr>
                  </a:outerShdw>
                </a:effectLst>
              </a:rPr>
              <a:t>	Thematic roles (agents, patients etc.) </a:t>
            </a:r>
          </a:p>
          <a:p>
            <a:pPr marL="463550"/>
            <a:r>
              <a:rPr lang="en-CA" dirty="0" smtClean="0">
                <a:effectLst>
                  <a:outerShdw blurRad="38100" dist="38100" dir="2700000" algn="tl">
                    <a:srgbClr val="000000">
                      <a:alpha val="43137"/>
                    </a:srgbClr>
                  </a:outerShdw>
                </a:effectLst>
              </a:rPr>
              <a:t>	Discourse analysis – the way of analyzing a written language</a:t>
            </a:r>
          </a:p>
          <a:p>
            <a:pPr marL="463550"/>
            <a:r>
              <a:rPr lang="en-CA" dirty="0" smtClean="0">
                <a:effectLst>
                  <a:outerShdw blurRad="38100" dist="38100" dir="2700000" algn="tl">
                    <a:srgbClr val="000000">
                      <a:alpha val="43137"/>
                    </a:srgbClr>
                  </a:outerShdw>
                </a:effectLst>
              </a:rPr>
              <a:t>	Homonyms, synonyms, antonyms</a:t>
            </a:r>
          </a:p>
          <a:p>
            <a:pPr marL="463550">
              <a:buFontTx/>
              <a:buChar char="-"/>
            </a:pPr>
            <a:r>
              <a:rPr lang="en-CA" dirty="0" smtClean="0">
                <a:effectLst>
                  <a:outerShdw blurRad="38100" dist="38100" dir="2700000" algn="tl">
                    <a:srgbClr val="000000">
                      <a:alpha val="43137"/>
                    </a:srgbClr>
                  </a:outerShdw>
                </a:effectLst>
              </a:rPr>
              <a:t>Pragmatics </a:t>
            </a:r>
          </a:p>
          <a:p>
            <a:pPr marL="463550" lvl="1"/>
            <a:r>
              <a:rPr lang="en-CA" dirty="0" smtClean="0">
                <a:effectLst>
                  <a:outerShdw blurRad="38100" dist="38100" dir="2700000" algn="tl">
                    <a:srgbClr val="000000">
                      <a:alpha val="43137"/>
                    </a:srgbClr>
                  </a:outerShdw>
                </a:effectLst>
              </a:rPr>
              <a:t>	Meaning in words and sentences</a:t>
            </a:r>
          </a:p>
          <a:p>
            <a:pPr marL="463550">
              <a:buFontTx/>
              <a:buChar char="-"/>
            </a:pPr>
            <a:r>
              <a:rPr lang="en-CA" dirty="0" smtClean="0">
                <a:effectLst>
                  <a:outerShdw blurRad="38100" dist="38100" dir="2700000" algn="tl">
                    <a:srgbClr val="000000">
                      <a:alpha val="43137"/>
                    </a:srgbClr>
                  </a:outerShdw>
                </a:effectLst>
              </a:rPr>
              <a:t>Morphology</a:t>
            </a:r>
          </a:p>
          <a:p>
            <a:pPr marL="463550" lvl="1"/>
            <a:r>
              <a:rPr lang="en-CA" dirty="0" smtClean="0">
                <a:effectLst>
                  <a:outerShdw blurRad="38100" dist="38100" dir="2700000" algn="tl">
                    <a:srgbClr val="000000">
                      <a:alpha val="43137"/>
                    </a:srgbClr>
                  </a:outerShdw>
                </a:effectLst>
              </a:rPr>
              <a:t>	Word roots</a:t>
            </a:r>
          </a:p>
          <a:p>
            <a:pPr marL="463550" lvl="1"/>
            <a:r>
              <a:rPr lang="en-CA" dirty="0" smtClean="0">
                <a:effectLst>
                  <a:outerShdw blurRad="38100" dist="38100" dir="2700000" algn="tl">
                    <a:srgbClr val="000000">
                      <a:alpha val="43137"/>
                    </a:srgbClr>
                  </a:outerShdw>
                </a:effectLst>
              </a:rPr>
              <a:t>	Affixes</a:t>
            </a:r>
          </a:p>
          <a:p>
            <a:pPr lvl="1"/>
            <a:r>
              <a:rPr lang="en-CA" dirty="0" smtClean="0">
                <a:effectLst>
                  <a:outerShdw blurRad="38100" dist="38100" dir="2700000" algn="tl">
                    <a:srgbClr val="000000">
                      <a:alpha val="43137"/>
                    </a:srgbClr>
                  </a:outerShdw>
                </a:effectLst>
              </a:rPr>
              <a:t>	</a:t>
            </a:r>
          </a:p>
          <a:p>
            <a:pPr lvl="1"/>
            <a:endParaRPr lang="en-CA" dirty="0" smtClean="0"/>
          </a:p>
          <a:p>
            <a:pPr lvl="1"/>
            <a:endParaRPr lang="en-CA"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85729"/>
            <a:ext cx="9144000" cy="461665"/>
          </a:xfrm>
          <a:prstGeom prst="rect">
            <a:avLst/>
          </a:prstGeom>
          <a:noFill/>
        </p:spPr>
        <p:txBody>
          <a:bodyPr wrap="square" rtlCol="0">
            <a:spAutoFit/>
          </a:bodyPr>
          <a:lstStyle/>
          <a:p>
            <a:r>
              <a:rPr lang="en-CA" sz="2400" b="1" dirty="0" smtClean="0">
                <a:solidFill>
                  <a:srgbClr val="6161D9"/>
                </a:solidFill>
                <a:effectLst>
                  <a:outerShdw blurRad="38100" dist="38100" dir="2700000" algn="tl">
                    <a:srgbClr val="000000">
                      <a:alpha val="43137"/>
                    </a:srgbClr>
                  </a:outerShdw>
                </a:effectLst>
              </a:rPr>
              <a:t>And the differences in strategies for teaching ELLs vocabulary?</a:t>
            </a:r>
            <a:endParaRPr lang="en-CA" sz="2400" b="1" dirty="0">
              <a:solidFill>
                <a:srgbClr val="6161D9"/>
              </a:solidFill>
              <a:effectLst>
                <a:outerShdw blurRad="38100" dist="38100" dir="2700000" algn="tl">
                  <a:srgbClr val="000000">
                    <a:alpha val="43137"/>
                  </a:srgbClr>
                </a:outerShdw>
              </a:effectLst>
            </a:endParaRPr>
          </a:p>
        </p:txBody>
      </p:sp>
      <p:sp>
        <p:nvSpPr>
          <p:cNvPr id="6" name="Rectangle 5"/>
          <p:cNvSpPr/>
          <p:nvPr/>
        </p:nvSpPr>
        <p:spPr>
          <a:xfrm>
            <a:off x="428596" y="1714488"/>
            <a:ext cx="8086252" cy="3416320"/>
          </a:xfrm>
          <a:prstGeom prst="rect">
            <a:avLst/>
          </a:prstGeom>
          <a:noFill/>
        </p:spPr>
        <p:txBody>
          <a:bodyPr wrap="none" lIns="91440" tIns="45720" rIns="91440" bIns="45720">
            <a:spAutoFit/>
          </a:bodyPr>
          <a:lstStyle/>
          <a:p>
            <a:r>
              <a:rPr lang="en-US" sz="5400" b="1" cap="none" spc="0" dirty="0" smtClean="0">
                <a:ln w="1905"/>
                <a:solidFill>
                  <a:srgbClr val="FFFF00"/>
                </a:solidFill>
                <a:effectLst>
                  <a:innerShdw blurRad="69850" dist="43180" dir="5400000">
                    <a:srgbClr val="000000">
                      <a:alpha val="65000"/>
                    </a:srgbClr>
                  </a:innerShdw>
                </a:effectLst>
                <a:sym typeface="Wingdings" pitchFamily="2" charset="2"/>
              </a:rPr>
              <a:t>Discovery Strategies</a:t>
            </a:r>
          </a:p>
          <a:p>
            <a:pPr>
              <a:buFont typeface="Wingdings"/>
              <a:buChar char="à"/>
            </a:pPr>
            <a:endParaRPr lang="en-US" sz="5400" b="1" dirty="0" smtClean="0">
              <a:ln w="1905"/>
              <a:solidFill>
                <a:srgbClr val="FFFF00"/>
              </a:solidFill>
              <a:effectLst>
                <a:innerShdw blurRad="69850" dist="43180" dir="5400000">
                  <a:srgbClr val="000000">
                    <a:alpha val="65000"/>
                  </a:srgbClr>
                </a:innerShdw>
              </a:effectLst>
              <a:sym typeface="Wingdings" pitchFamily="2" charset="2"/>
            </a:endParaRPr>
          </a:p>
          <a:p>
            <a:endParaRPr lang="en-US" sz="5400" b="1" cap="none" spc="0" dirty="0" smtClean="0">
              <a:ln w="1905"/>
              <a:solidFill>
                <a:srgbClr val="FFFF00"/>
              </a:solidFill>
              <a:effectLst>
                <a:innerShdw blurRad="69850" dist="43180" dir="5400000">
                  <a:srgbClr val="000000">
                    <a:alpha val="65000"/>
                  </a:srgbClr>
                </a:innerShdw>
              </a:effectLst>
              <a:sym typeface="Wingdings" pitchFamily="2" charset="2"/>
            </a:endParaRPr>
          </a:p>
          <a:p>
            <a:pPr>
              <a:buFont typeface="Wingdings"/>
              <a:buChar char="à"/>
            </a:pPr>
            <a:r>
              <a:rPr lang="en-US" sz="5400" b="1" dirty="0" smtClean="0">
                <a:ln w="1905"/>
                <a:solidFill>
                  <a:srgbClr val="FFFF00"/>
                </a:solidFill>
                <a:effectLst>
                  <a:innerShdw blurRad="69850" dist="43180" dir="5400000">
                    <a:srgbClr val="000000">
                      <a:alpha val="65000"/>
                    </a:srgbClr>
                  </a:innerShdw>
                </a:effectLst>
                <a:sym typeface="Wingdings" pitchFamily="2" charset="2"/>
              </a:rPr>
              <a:t>Consolidating Strategies</a:t>
            </a:r>
            <a:r>
              <a:rPr lang="en-US" sz="5400" b="1" cap="none" spc="0" dirty="0" smtClean="0">
                <a:ln w="1905"/>
                <a:solidFill>
                  <a:srgbClr val="FFFF00"/>
                </a:solidFill>
                <a:effectLst>
                  <a:innerShdw blurRad="69850" dist="43180" dir="5400000">
                    <a:srgbClr val="000000">
                      <a:alpha val="65000"/>
                    </a:srgbClr>
                  </a:innerShdw>
                </a:effectLst>
                <a:sym typeface="Wingdings" pitchFamily="2" charset="2"/>
              </a:rPr>
              <a:t> </a:t>
            </a:r>
            <a:endParaRPr lang="en-US" sz="5400" b="1" cap="none" spc="0" dirty="0">
              <a:ln w="1905"/>
              <a:solidFill>
                <a:srgbClr val="FFFF00"/>
              </a:solidFill>
              <a:effectLst>
                <a:innerShdw blurRad="69850" dist="43180" dir="5400000">
                  <a:srgbClr val="000000">
                    <a:alpha val="65000"/>
                  </a:srgbClr>
                </a:innerShdw>
              </a:effectLst>
            </a:endParaRPr>
          </a:p>
        </p:txBody>
      </p:sp>
      <p:sp>
        <p:nvSpPr>
          <p:cNvPr id="4" name="TextBox 3"/>
          <p:cNvSpPr txBox="1"/>
          <p:nvPr/>
        </p:nvSpPr>
        <p:spPr>
          <a:xfrm>
            <a:off x="6373504" y="6237027"/>
            <a:ext cx="2141344" cy="369332"/>
          </a:xfrm>
          <a:prstGeom prst="rect">
            <a:avLst/>
          </a:prstGeom>
          <a:noFill/>
        </p:spPr>
        <p:txBody>
          <a:bodyPr wrap="square" rtlCol="0">
            <a:spAutoFit/>
          </a:bodyPr>
          <a:lstStyle/>
          <a:p>
            <a:r>
              <a:rPr lang="en-CA" dirty="0" err="1" smtClean="0"/>
              <a:t>Loucky</a:t>
            </a:r>
            <a:r>
              <a:rPr lang="en-CA" dirty="0" smtClean="0"/>
              <a:t>, 2010</a:t>
            </a:r>
            <a:endParaRPr lang="en-CA"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4290"/>
            <a:ext cx="2969852" cy="923330"/>
          </a:xfrm>
          <a:prstGeom prst="rect">
            <a:avLst/>
          </a:prstGeom>
          <a:noFill/>
        </p:spPr>
        <p:txBody>
          <a:bodyPr wrap="none" lIns="91440" tIns="45720" rIns="91440" bIns="45720">
            <a:spAutoFit/>
          </a:bodyPr>
          <a:lstStyle/>
          <a:p>
            <a:pPr algn="ctr"/>
            <a:r>
              <a:rPr lang="en-US" sz="5400" b="1" cap="none" spc="0" dirty="0" smtClean="0">
                <a:ln w="1905"/>
                <a:solidFill>
                  <a:srgbClr val="FFFF00"/>
                </a:solidFill>
                <a:effectLst>
                  <a:innerShdw blurRad="69850" dist="43180" dir="5400000">
                    <a:srgbClr val="000000">
                      <a:alpha val="65000"/>
                    </a:srgbClr>
                  </a:innerShdw>
                </a:effectLst>
              </a:rPr>
              <a:t>Discovery</a:t>
            </a:r>
            <a:endParaRPr lang="en-US" sz="5400" b="1" cap="none" spc="0" dirty="0">
              <a:ln w="1905"/>
              <a:solidFill>
                <a:srgbClr val="FFFF00"/>
              </a:solidFill>
              <a:effectLst>
                <a:innerShdw blurRad="69850" dist="43180" dir="5400000">
                  <a:srgbClr val="000000">
                    <a:alpha val="65000"/>
                  </a:srgbClr>
                </a:innerShdw>
              </a:effectLst>
            </a:endParaRPr>
          </a:p>
        </p:txBody>
      </p:sp>
      <p:sp>
        <p:nvSpPr>
          <p:cNvPr id="3" name="TextBox 2"/>
          <p:cNvSpPr txBox="1"/>
          <p:nvPr/>
        </p:nvSpPr>
        <p:spPr>
          <a:xfrm>
            <a:off x="214282" y="1428736"/>
            <a:ext cx="3571900" cy="4431983"/>
          </a:xfrm>
          <a:prstGeom prst="rect">
            <a:avLst/>
          </a:prstGeom>
          <a:noFill/>
        </p:spPr>
        <p:txBody>
          <a:bodyPr wrap="square" rtlCol="0">
            <a:spAutoFit/>
          </a:bodyPr>
          <a:lstStyle/>
          <a:p>
            <a:r>
              <a:rPr lang="en-CA" sz="2400" dirty="0" smtClean="0">
                <a:solidFill>
                  <a:srgbClr val="FFFF00"/>
                </a:solidFill>
                <a:effectLst>
                  <a:outerShdw blurRad="38100" dist="38100" dir="2700000" algn="tl">
                    <a:srgbClr val="000000">
                      <a:alpha val="43137"/>
                    </a:srgbClr>
                  </a:outerShdw>
                </a:effectLst>
              </a:rPr>
              <a:t>- First time</a:t>
            </a:r>
          </a:p>
          <a:p>
            <a:pPr>
              <a:buFontTx/>
              <a:buChar char="-"/>
            </a:pPr>
            <a:r>
              <a:rPr lang="en-CA" sz="2400" dirty="0" smtClean="0">
                <a:solidFill>
                  <a:srgbClr val="FFFF00"/>
                </a:solidFill>
                <a:effectLst>
                  <a:outerShdw blurRad="38100" dist="38100" dir="2700000" algn="tl">
                    <a:srgbClr val="000000">
                      <a:alpha val="43137"/>
                    </a:srgbClr>
                  </a:outerShdw>
                </a:effectLst>
              </a:rPr>
              <a:t>Never seen before</a:t>
            </a:r>
          </a:p>
          <a:p>
            <a:pPr>
              <a:buFontTx/>
              <a:buChar char="-"/>
            </a:pPr>
            <a:endParaRPr lang="en-CA" sz="2400" dirty="0" smtClean="0">
              <a:solidFill>
                <a:srgbClr val="FFFF00"/>
              </a:solidFill>
              <a:effectLst>
                <a:outerShdw blurRad="38100" dist="38100" dir="2700000" algn="tl">
                  <a:srgbClr val="000000">
                    <a:alpha val="43137"/>
                  </a:srgbClr>
                </a:outerShdw>
              </a:effectLst>
            </a:endParaRPr>
          </a:p>
          <a:p>
            <a:pPr>
              <a:buFontTx/>
              <a:buChar char="-"/>
            </a:pPr>
            <a:r>
              <a:rPr lang="en-CA" sz="2400" dirty="0" smtClean="0">
                <a:solidFill>
                  <a:srgbClr val="FFFF00"/>
                </a:solidFill>
                <a:effectLst>
                  <a:outerShdw blurRad="38100" dist="38100" dir="2700000" algn="tl">
                    <a:srgbClr val="000000">
                      <a:alpha val="43137"/>
                    </a:srgbClr>
                  </a:outerShdw>
                </a:effectLst>
              </a:rPr>
              <a:t> Attending</a:t>
            </a:r>
          </a:p>
          <a:p>
            <a:pPr>
              <a:buFontTx/>
              <a:buChar char="-"/>
            </a:pPr>
            <a:r>
              <a:rPr lang="en-CA" sz="2400" dirty="0" smtClean="0">
                <a:solidFill>
                  <a:srgbClr val="FFFF00"/>
                </a:solidFill>
                <a:effectLst>
                  <a:outerShdw blurRad="38100" dist="38100" dir="2700000" algn="tl">
                    <a:srgbClr val="000000">
                      <a:alpha val="43137"/>
                    </a:srgbClr>
                  </a:outerShdw>
                </a:effectLst>
              </a:rPr>
              <a:t> Assessing </a:t>
            </a:r>
          </a:p>
          <a:p>
            <a:r>
              <a:rPr lang="en-CA" sz="2400" dirty="0" smtClean="0">
                <a:solidFill>
                  <a:srgbClr val="FFFF00"/>
                </a:solidFill>
                <a:effectLst>
                  <a:outerShdw blurRad="38100" dist="38100" dir="2700000" algn="tl">
                    <a:srgbClr val="000000">
                      <a:alpha val="43137"/>
                    </a:srgbClr>
                  </a:outerShdw>
                </a:effectLst>
              </a:rPr>
              <a:t>- Acquiring</a:t>
            </a:r>
          </a:p>
          <a:p>
            <a:pPr>
              <a:buFontTx/>
              <a:buChar char="-"/>
            </a:pPr>
            <a:r>
              <a:rPr lang="en-CA" sz="2400" dirty="0" smtClean="0">
                <a:solidFill>
                  <a:srgbClr val="FFFF00"/>
                </a:solidFill>
                <a:effectLst>
                  <a:outerShdw blurRad="38100" dist="38100" dir="2700000" algn="tl">
                    <a:srgbClr val="000000">
                      <a:alpha val="43137"/>
                    </a:srgbClr>
                  </a:outerShdw>
                </a:effectLst>
              </a:rPr>
              <a:t> Accessing</a:t>
            </a:r>
          </a:p>
          <a:p>
            <a:pPr>
              <a:buFontTx/>
              <a:buChar char="-"/>
            </a:pPr>
            <a:r>
              <a:rPr lang="en-CA" sz="2400" dirty="0" smtClean="0">
                <a:solidFill>
                  <a:srgbClr val="FFFF00"/>
                </a:solidFill>
                <a:effectLst>
                  <a:outerShdw blurRad="38100" dist="38100" dir="2700000" algn="tl">
                    <a:srgbClr val="000000">
                      <a:alpha val="43137"/>
                    </a:srgbClr>
                  </a:outerShdw>
                </a:effectLst>
              </a:rPr>
              <a:t> Meaning</a:t>
            </a:r>
          </a:p>
          <a:p>
            <a:pPr>
              <a:buFontTx/>
              <a:buChar char="-"/>
            </a:pPr>
            <a:r>
              <a:rPr lang="en-CA" sz="2400" dirty="0" smtClean="0">
                <a:solidFill>
                  <a:srgbClr val="FFFF00"/>
                </a:solidFill>
                <a:effectLst>
                  <a:outerShdw blurRad="38100" dist="38100" dir="2700000" algn="tl">
                    <a:srgbClr val="000000">
                      <a:alpha val="43137"/>
                    </a:srgbClr>
                  </a:outerShdw>
                </a:effectLst>
              </a:rPr>
              <a:t> Archiving</a:t>
            </a:r>
          </a:p>
          <a:p>
            <a:pPr>
              <a:buFontTx/>
              <a:buChar char="-"/>
            </a:pPr>
            <a:r>
              <a:rPr lang="en-CA" sz="2400" dirty="0" smtClean="0">
                <a:solidFill>
                  <a:srgbClr val="FFFF00"/>
                </a:solidFill>
                <a:effectLst>
                  <a:outerShdw blurRad="38100" dist="38100" dir="2700000" algn="tl">
                    <a:srgbClr val="000000">
                      <a:alpha val="43137"/>
                    </a:srgbClr>
                  </a:outerShdw>
                </a:effectLst>
              </a:rPr>
              <a:t> Analyzing</a:t>
            </a:r>
          </a:p>
          <a:p>
            <a:r>
              <a:rPr lang="en-CA" sz="2400" dirty="0" smtClean="0">
                <a:solidFill>
                  <a:srgbClr val="FFFF00"/>
                </a:solidFill>
                <a:effectLst>
                  <a:outerShdw blurRad="38100" dist="38100" dir="2700000" algn="tl">
                    <a:srgbClr val="000000">
                      <a:alpha val="43137"/>
                    </a:srgbClr>
                  </a:outerShdw>
                </a:effectLst>
              </a:rPr>
              <a:t>- Associating</a:t>
            </a:r>
          </a:p>
          <a:p>
            <a:pPr>
              <a:buFontTx/>
              <a:buChar char="-"/>
            </a:pPr>
            <a:endParaRPr lang="en-CA" dirty="0">
              <a:solidFill>
                <a:srgbClr val="FFFF00"/>
              </a:solidFill>
            </a:endParaRPr>
          </a:p>
        </p:txBody>
      </p:sp>
      <p:sp>
        <p:nvSpPr>
          <p:cNvPr id="4" name="TextBox 3"/>
          <p:cNvSpPr txBox="1"/>
          <p:nvPr/>
        </p:nvSpPr>
        <p:spPr>
          <a:xfrm flipH="1">
            <a:off x="4143372" y="1357298"/>
            <a:ext cx="5715008" cy="4893647"/>
          </a:xfrm>
          <a:prstGeom prst="rect">
            <a:avLst/>
          </a:prstGeom>
          <a:noFill/>
        </p:spPr>
        <p:txBody>
          <a:bodyPr wrap="square" rtlCol="0">
            <a:spAutoFit/>
          </a:bodyPr>
          <a:lstStyle/>
          <a:p>
            <a:pPr>
              <a:buFontTx/>
              <a:buChar char="-"/>
            </a:pPr>
            <a:r>
              <a:rPr lang="en-CA" sz="2400" dirty="0" smtClean="0">
                <a:solidFill>
                  <a:srgbClr val="6161D9"/>
                </a:solidFill>
                <a:effectLst>
                  <a:outerShdw blurRad="38100" dist="38100" dir="2700000" algn="tl">
                    <a:srgbClr val="000000">
                      <a:alpha val="43137"/>
                    </a:srgbClr>
                  </a:outerShdw>
                </a:effectLst>
              </a:rPr>
              <a:t>Second time or more</a:t>
            </a:r>
          </a:p>
          <a:p>
            <a:pPr>
              <a:buFontTx/>
              <a:buChar char="-"/>
            </a:pPr>
            <a:r>
              <a:rPr lang="en-CA" sz="2400" dirty="0" smtClean="0">
                <a:solidFill>
                  <a:srgbClr val="6161D9"/>
                </a:solidFill>
                <a:effectLst>
                  <a:outerShdw blurRad="38100" dist="38100" dir="2700000" algn="tl">
                    <a:srgbClr val="000000">
                      <a:alpha val="43137"/>
                    </a:srgbClr>
                  </a:outerShdw>
                </a:effectLst>
              </a:rPr>
              <a:t> Ensuring acquisition for new words</a:t>
            </a:r>
          </a:p>
          <a:p>
            <a:endParaRPr lang="en-CA" sz="2400" dirty="0" smtClean="0">
              <a:solidFill>
                <a:srgbClr val="6161D9"/>
              </a:solidFill>
              <a:effectLst>
                <a:outerShdw blurRad="38100" dist="38100" dir="2700000" algn="tl">
                  <a:srgbClr val="000000">
                    <a:alpha val="43137"/>
                  </a:srgbClr>
                </a:outerShdw>
              </a:effectLst>
            </a:endParaRPr>
          </a:p>
          <a:p>
            <a:pPr>
              <a:buFontTx/>
              <a:buChar char="-"/>
            </a:pPr>
            <a:r>
              <a:rPr lang="en-CA" sz="2400" dirty="0" smtClean="0">
                <a:solidFill>
                  <a:srgbClr val="6161D9"/>
                </a:solidFill>
                <a:effectLst>
                  <a:outerShdw blurRad="38100" dist="38100" dir="2700000" algn="tl">
                    <a:srgbClr val="000000">
                      <a:alpha val="43137"/>
                    </a:srgbClr>
                  </a:outerShdw>
                </a:effectLst>
              </a:rPr>
              <a:t> Anchoring (Short term)</a:t>
            </a:r>
          </a:p>
          <a:p>
            <a:pPr>
              <a:buFontTx/>
              <a:buChar char="-"/>
            </a:pPr>
            <a:r>
              <a:rPr lang="en-CA" sz="2400" dirty="0" smtClean="0">
                <a:solidFill>
                  <a:srgbClr val="6161D9"/>
                </a:solidFill>
                <a:effectLst>
                  <a:outerShdw blurRad="38100" dist="38100" dir="2700000" algn="tl">
                    <a:srgbClr val="000000">
                      <a:alpha val="43137"/>
                    </a:srgbClr>
                  </a:outerShdw>
                </a:effectLst>
              </a:rPr>
              <a:t> Associating (Long term)</a:t>
            </a:r>
          </a:p>
          <a:p>
            <a:pPr>
              <a:buFontTx/>
              <a:buChar char="-"/>
            </a:pPr>
            <a:r>
              <a:rPr lang="en-CA" sz="2400" dirty="0" smtClean="0">
                <a:solidFill>
                  <a:srgbClr val="6161D9"/>
                </a:solidFill>
                <a:effectLst>
                  <a:outerShdw blurRad="38100" dist="38100" dir="2700000" algn="tl">
                    <a:srgbClr val="000000">
                      <a:alpha val="43137"/>
                    </a:srgbClr>
                  </a:outerShdw>
                </a:effectLst>
              </a:rPr>
              <a:t> Activating</a:t>
            </a:r>
          </a:p>
          <a:p>
            <a:pPr>
              <a:buFontTx/>
              <a:buChar char="-"/>
            </a:pPr>
            <a:r>
              <a:rPr lang="en-CA" sz="2400" dirty="0" smtClean="0">
                <a:solidFill>
                  <a:srgbClr val="6161D9"/>
                </a:solidFill>
                <a:effectLst>
                  <a:outerShdw blurRad="38100" dist="38100" dir="2700000" algn="tl">
                    <a:srgbClr val="000000">
                      <a:alpha val="43137"/>
                    </a:srgbClr>
                  </a:outerShdw>
                </a:effectLst>
              </a:rPr>
              <a:t> Reviewing</a:t>
            </a:r>
          </a:p>
          <a:p>
            <a:pPr>
              <a:buFontTx/>
              <a:buChar char="-"/>
            </a:pPr>
            <a:r>
              <a:rPr lang="en-CA" sz="2400" dirty="0" smtClean="0">
                <a:solidFill>
                  <a:srgbClr val="6161D9"/>
                </a:solidFill>
                <a:effectLst>
                  <a:outerShdw blurRad="38100" dist="38100" dir="2700000" algn="tl">
                    <a:srgbClr val="000000">
                      <a:alpha val="43137"/>
                    </a:srgbClr>
                  </a:outerShdw>
                </a:effectLst>
              </a:rPr>
              <a:t> Recycling</a:t>
            </a:r>
          </a:p>
          <a:p>
            <a:pPr>
              <a:buFontTx/>
              <a:buChar char="-"/>
            </a:pPr>
            <a:r>
              <a:rPr lang="en-CA" sz="2400" dirty="0" smtClean="0">
                <a:solidFill>
                  <a:srgbClr val="6161D9"/>
                </a:solidFill>
                <a:effectLst>
                  <a:outerShdw blurRad="38100" dist="38100" dir="2700000" algn="tl">
                    <a:srgbClr val="000000">
                      <a:alpha val="43137"/>
                    </a:srgbClr>
                  </a:outerShdw>
                </a:effectLst>
              </a:rPr>
              <a:t> Reassessing</a:t>
            </a:r>
          </a:p>
          <a:p>
            <a:pPr>
              <a:buFontTx/>
              <a:buChar char="-"/>
            </a:pPr>
            <a:r>
              <a:rPr lang="en-CA" sz="2400" dirty="0" smtClean="0">
                <a:solidFill>
                  <a:srgbClr val="6161D9"/>
                </a:solidFill>
                <a:effectLst>
                  <a:outerShdw blurRad="38100" dist="38100" dir="2700000" algn="tl">
                    <a:srgbClr val="000000">
                      <a:alpha val="43137"/>
                    </a:srgbClr>
                  </a:outerShdw>
                </a:effectLst>
              </a:rPr>
              <a:t> Relearning</a:t>
            </a:r>
          </a:p>
          <a:p>
            <a:pPr>
              <a:buFontTx/>
              <a:buChar char="-"/>
            </a:pPr>
            <a:r>
              <a:rPr lang="en-CA" sz="2400" dirty="0" smtClean="0">
                <a:solidFill>
                  <a:srgbClr val="6161D9"/>
                </a:solidFill>
                <a:effectLst>
                  <a:outerShdw blurRad="38100" dist="38100" dir="2700000" algn="tl">
                    <a:srgbClr val="000000">
                      <a:alpha val="43137"/>
                    </a:srgbClr>
                  </a:outerShdw>
                </a:effectLst>
              </a:rPr>
              <a:t> Predicting</a:t>
            </a:r>
          </a:p>
          <a:p>
            <a:pPr>
              <a:buFontTx/>
              <a:buChar char="-"/>
            </a:pPr>
            <a:r>
              <a:rPr lang="en-CA" sz="2400" dirty="0" smtClean="0">
                <a:solidFill>
                  <a:srgbClr val="6161D9"/>
                </a:solidFill>
                <a:effectLst>
                  <a:outerShdw blurRad="38100" dist="38100" dir="2700000" algn="tl">
                    <a:srgbClr val="000000">
                      <a:alpha val="43137"/>
                    </a:srgbClr>
                  </a:outerShdw>
                </a:effectLst>
              </a:rPr>
              <a:t> Producing</a:t>
            </a:r>
          </a:p>
          <a:p>
            <a:pPr>
              <a:buFontTx/>
              <a:buChar char="-"/>
            </a:pPr>
            <a:r>
              <a:rPr lang="en-CA" sz="2400" dirty="0" smtClean="0">
                <a:solidFill>
                  <a:srgbClr val="6161D9"/>
                </a:solidFill>
                <a:effectLst>
                  <a:outerShdw blurRad="38100" dist="38100" dir="2700000" algn="tl">
                    <a:srgbClr val="000000">
                      <a:alpha val="43137"/>
                    </a:srgbClr>
                  </a:outerShdw>
                </a:effectLst>
              </a:rPr>
              <a:t> Using</a:t>
            </a:r>
            <a:endParaRPr lang="en-CA" sz="2400" dirty="0">
              <a:solidFill>
                <a:srgbClr val="6161D9"/>
              </a:solidFill>
              <a:effectLst>
                <a:outerShdw blurRad="38100" dist="38100" dir="2700000" algn="tl">
                  <a:srgbClr val="000000">
                    <a:alpha val="43137"/>
                  </a:srgbClr>
                </a:outerShdw>
              </a:effectLst>
            </a:endParaRPr>
          </a:p>
        </p:txBody>
      </p:sp>
      <p:sp>
        <p:nvSpPr>
          <p:cNvPr id="5" name="Rectangle 4"/>
          <p:cNvSpPr/>
          <p:nvPr/>
        </p:nvSpPr>
        <p:spPr>
          <a:xfrm>
            <a:off x="4286248" y="285728"/>
            <a:ext cx="4100803" cy="923330"/>
          </a:xfrm>
          <a:prstGeom prst="rect">
            <a:avLst/>
          </a:prstGeom>
          <a:noFill/>
        </p:spPr>
        <p:txBody>
          <a:bodyPr wrap="none" lIns="91440" tIns="45720" rIns="91440" bIns="45720">
            <a:spAutoFit/>
          </a:bodyPr>
          <a:lstStyle/>
          <a:p>
            <a:pPr algn="ctr"/>
            <a:r>
              <a:rPr lang="en-US" sz="5400" b="1" cap="none" spc="0" dirty="0" smtClean="0">
                <a:ln w="1905"/>
                <a:solidFill>
                  <a:srgbClr val="6161D9"/>
                </a:solidFill>
                <a:effectLst>
                  <a:innerShdw blurRad="69850" dist="43180" dir="5400000">
                    <a:srgbClr val="000000">
                      <a:alpha val="65000"/>
                    </a:srgbClr>
                  </a:innerShdw>
                </a:effectLst>
              </a:rPr>
              <a:t>Consolidating</a:t>
            </a:r>
            <a:endParaRPr lang="en-US" sz="5400" b="1" cap="none" spc="0" dirty="0">
              <a:ln w="1905"/>
              <a:solidFill>
                <a:srgbClr val="6161D9"/>
              </a:solidFill>
              <a:effectLst>
                <a:innerShdw blurRad="69850" dist="43180" dir="5400000">
                  <a:srgbClr val="000000">
                    <a:alpha val="65000"/>
                  </a:srgbClr>
                </a:innerShdw>
              </a:effectLst>
            </a:endParaRPr>
          </a:p>
        </p:txBody>
      </p:sp>
      <p:sp>
        <p:nvSpPr>
          <p:cNvPr id="6" name="TextBox 5"/>
          <p:cNvSpPr txBox="1"/>
          <p:nvPr/>
        </p:nvSpPr>
        <p:spPr>
          <a:xfrm>
            <a:off x="6769290" y="6428096"/>
            <a:ext cx="2197289" cy="369332"/>
          </a:xfrm>
          <a:prstGeom prst="rect">
            <a:avLst/>
          </a:prstGeom>
          <a:noFill/>
        </p:spPr>
        <p:txBody>
          <a:bodyPr wrap="square" rtlCol="0">
            <a:spAutoFit/>
          </a:bodyPr>
          <a:lstStyle/>
          <a:p>
            <a:r>
              <a:rPr lang="en-CA" dirty="0" err="1" smtClean="0"/>
              <a:t>Loucky</a:t>
            </a:r>
            <a:r>
              <a:rPr lang="en-CA" dirty="0" smtClean="0"/>
              <a:t>, 2010</a:t>
            </a:r>
            <a:endParaRPr lang="en-C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959311">
            <a:off x="63894" y="223651"/>
            <a:ext cx="2500330" cy="923330"/>
          </a:xfrm>
          <a:prstGeom prst="rect">
            <a:avLst/>
          </a:prstGeom>
          <a:noFill/>
        </p:spPr>
        <p:txBody>
          <a:bodyPr wrap="square" lIns="91440" tIns="45720" rIns="91440" bIns="45720">
            <a:spAutoFit/>
          </a:bodyPr>
          <a:lstStyle/>
          <a:p>
            <a:pPr algn="ctr"/>
            <a:r>
              <a:rPr lang="en-US" sz="5400" b="1" cap="none" spc="0" dirty="0" smtClean="0">
                <a:ln w="1905"/>
                <a:solidFill>
                  <a:srgbClr val="FFFF00"/>
                </a:solidFill>
                <a:effectLst>
                  <a:innerShdw blurRad="69850" dist="43180" dir="5400000">
                    <a:srgbClr val="000000">
                      <a:alpha val="65000"/>
                    </a:srgbClr>
                  </a:innerShdw>
                </a:effectLst>
              </a:rPr>
              <a:t>Archive</a:t>
            </a:r>
            <a:endParaRPr lang="en-US" sz="5400" b="1" cap="none" spc="0" dirty="0">
              <a:ln w="1905"/>
              <a:solidFill>
                <a:srgbClr val="FFFF00"/>
              </a:solidFill>
              <a:effectLst>
                <a:innerShdw blurRad="69850" dist="43180" dir="5400000">
                  <a:srgbClr val="000000">
                    <a:alpha val="65000"/>
                  </a:srgbClr>
                </a:innerShdw>
              </a:effectLst>
            </a:endParaRPr>
          </a:p>
        </p:txBody>
      </p:sp>
      <p:sp>
        <p:nvSpPr>
          <p:cNvPr id="3" name="TextBox 2"/>
          <p:cNvSpPr txBox="1"/>
          <p:nvPr/>
        </p:nvSpPr>
        <p:spPr>
          <a:xfrm>
            <a:off x="1624083" y="1173707"/>
            <a:ext cx="7519918" cy="2862322"/>
          </a:xfrm>
          <a:prstGeom prst="rect">
            <a:avLst/>
          </a:prstGeom>
          <a:noFill/>
        </p:spPr>
        <p:txBody>
          <a:bodyPr wrap="square" rtlCol="0">
            <a:spAutoFit/>
          </a:bodyPr>
          <a:lstStyle/>
          <a:p>
            <a:pPr>
              <a:buFontTx/>
              <a:buChar char="-"/>
            </a:pPr>
            <a:r>
              <a:rPr lang="en-CA" sz="2000" dirty="0" smtClean="0"/>
              <a:t>A student’s and teacher’s way of evaluating and keeping track of progress</a:t>
            </a:r>
          </a:p>
          <a:p>
            <a:endParaRPr lang="en-CA" sz="2000" dirty="0" smtClean="0"/>
          </a:p>
          <a:p>
            <a:pPr lvl="2"/>
            <a:r>
              <a:rPr lang="en-CA" sz="2000" dirty="0" smtClean="0"/>
              <a:t>	</a:t>
            </a:r>
            <a:r>
              <a:rPr lang="en-CA" sz="2000" dirty="0" smtClean="0">
                <a:effectLst>
                  <a:outerShdw blurRad="38100" dist="38100" dir="2700000" algn="tl">
                    <a:srgbClr val="000000">
                      <a:alpha val="43137"/>
                    </a:srgbClr>
                  </a:outerShdw>
                </a:effectLst>
              </a:rPr>
              <a:t>Behavioural Archives </a:t>
            </a:r>
            <a:r>
              <a:rPr lang="en-CA" sz="2000" dirty="0" smtClean="0"/>
              <a:t>keep record of the student’s feelings throughout the program and </a:t>
            </a:r>
            <a:r>
              <a:rPr lang="en-CA" sz="2000" dirty="0" smtClean="0">
                <a:effectLst>
                  <a:outerShdw blurRad="38100" dist="38100" dir="2700000" algn="tl">
                    <a:srgbClr val="000000">
                      <a:alpha val="43137"/>
                    </a:srgbClr>
                  </a:outerShdw>
                </a:effectLst>
              </a:rPr>
              <a:t>Archives</a:t>
            </a:r>
            <a:r>
              <a:rPr lang="en-CA" sz="2000" dirty="0" smtClean="0"/>
              <a:t> hold the overall progress of the student.</a:t>
            </a:r>
          </a:p>
          <a:p>
            <a:pPr lvl="2"/>
            <a:endParaRPr lang="en-CA" sz="2000" dirty="0" smtClean="0"/>
          </a:p>
          <a:p>
            <a:pPr lvl="2"/>
            <a:r>
              <a:rPr lang="en-CA" sz="2000" dirty="0" smtClean="0"/>
              <a:t>	This can be teacher monitored and directed, and student evaluated and </a:t>
            </a:r>
            <a:r>
              <a:rPr lang="en-CA" sz="2000" dirty="0" smtClean="0"/>
              <a:t>used</a:t>
            </a:r>
            <a:endParaRPr lang="en-CA" sz="2000" dirty="0" smtClean="0"/>
          </a:p>
        </p:txBody>
      </p:sp>
      <p:sp>
        <p:nvSpPr>
          <p:cNvPr id="4" name="TextBox 3"/>
          <p:cNvSpPr txBox="1"/>
          <p:nvPr/>
        </p:nvSpPr>
        <p:spPr>
          <a:xfrm>
            <a:off x="1624083" y="4611230"/>
            <a:ext cx="7246962" cy="1938992"/>
          </a:xfrm>
          <a:prstGeom prst="rect">
            <a:avLst/>
          </a:prstGeom>
          <a:noFill/>
        </p:spPr>
        <p:txBody>
          <a:bodyPr wrap="square" rtlCol="0">
            <a:spAutoFit/>
          </a:bodyPr>
          <a:lstStyle/>
          <a:p>
            <a:pPr>
              <a:buFont typeface="Wingdings"/>
              <a:buChar char="à"/>
            </a:pPr>
            <a:r>
              <a:rPr lang="en-CA" sz="2000" b="1" dirty="0" smtClean="0">
                <a:effectLst>
                  <a:outerShdw blurRad="38100" dist="38100" dir="2700000" algn="tl">
                    <a:srgbClr val="000000">
                      <a:alpha val="43137"/>
                    </a:srgbClr>
                  </a:outerShdw>
                </a:effectLst>
                <a:sym typeface="Wingdings" pitchFamily="2" charset="2"/>
              </a:rPr>
              <a:t>Moodle.com</a:t>
            </a:r>
            <a:endParaRPr lang="en-CA" sz="2000" b="1" dirty="0" smtClean="0">
              <a:effectLst>
                <a:outerShdw blurRad="38100" dist="38100" dir="2700000" algn="tl">
                  <a:srgbClr val="000000">
                    <a:alpha val="43137"/>
                  </a:srgbClr>
                </a:outerShdw>
              </a:effectLst>
              <a:sym typeface="Wingdings" pitchFamily="2" charset="2"/>
            </a:endParaRPr>
          </a:p>
          <a:p>
            <a:pPr>
              <a:buFont typeface="Wingdings"/>
              <a:buChar char="à"/>
            </a:pPr>
            <a:endParaRPr lang="en-CA" sz="2000" dirty="0" smtClean="0">
              <a:sym typeface="Wingdings" pitchFamily="2" charset="2"/>
            </a:endParaRPr>
          </a:p>
          <a:p>
            <a:pPr marL="804863" lvl="1" indent="-347663">
              <a:buFont typeface="Wingdings"/>
              <a:buChar char="à"/>
            </a:pPr>
            <a:r>
              <a:rPr lang="en-CA" sz="2000" dirty="0" smtClean="0">
                <a:sym typeface="Wingdings" pitchFamily="2" charset="2"/>
              </a:rPr>
              <a:t> Allows teachers to create elaborate online communities set for learning</a:t>
            </a:r>
          </a:p>
          <a:p>
            <a:pPr marL="804863" lvl="1" indent="-347663">
              <a:buFont typeface="Wingdings"/>
              <a:buChar char="à"/>
            </a:pPr>
            <a:r>
              <a:rPr lang="en-CA" sz="2000" dirty="0" smtClean="0">
                <a:sym typeface="Wingdings" pitchFamily="2" charset="2"/>
              </a:rPr>
              <a:t> Able to deliver content via many other resources such as Wikis and monitor activity </a:t>
            </a:r>
            <a:endParaRPr lang="en-CA" sz="2000" dirty="0"/>
          </a:p>
        </p:txBody>
      </p:sp>
      <p:sp>
        <p:nvSpPr>
          <p:cNvPr id="6" name="TextBox 5"/>
          <p:cNvSpPr txBox="1"/>
          <p:nvPr/>
        </p:nvSpPr>
        <p:spPr>
          <a:xfrm>
            <a:off x="0" y="2912644"/>
            <a:ext cx="2423403" cy="707886"/>
          </a:xfrm>
          <a:prstGeom prst="rect">
            <a:avLst/>
          </a:prstGeom>
          <a:noFill/>
        </p:spPr>
        <p:txBody>
          <a:bodyPr wrap="square" rtlCol="0">
            <a:spAutoFit/>
          </a:bodyPr>
          <a:lstStyle/>
          <a:p>
            <a:endParaRPr lang="en-CA" sz="2000" b="1" dirty="0" smtClean="0"/>
          </a:p>
          <a:p>
            <a:r>
              <a:rPr lang="en-CA" sz="2000" b="1" dirty="0" smtClean="0"/>
              <a:t>Account Required</a:t>
            </a:r>
            <a:endParaRPr lang="en-CA" sz="20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r>
              <a:rPr lang="en-US" sz="3600" dirty="0" smtClean="0">
                <a:solidFill>
                  <a:srgbClr val="FFFF00"/>
                </a:solidFill>
                <a:effectLst>
                  <a:outerShdw blurRad="38100" dist="38100" dir="2700000" algn="tl">
                    <a:srgbClr val="000000">
                      <a:alpha val="43137"/>
                    </a:srgbClr>
                  </a:outerShdw>
                </a:effectLst>
              </a:rPr>
              <a:t>Language Arts:  The Reading Umbrella</a:t>
            </a:r>
            <a:endParaRPr lang="en-US" sz="36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10687"/>
            <a:ext cx="8229600" cy="4775200"/>
          </a:xfrm>
        </p:spPr>
        <p:txBody>
          <a:bodyPr>
            <a:normAutofit fontScale="70000" lnSpcReduction="20000"/>
          </a:bodyPr>
          <a:lstStyle/>
          <a:p>
            <a:r>
              <a:rPr lang="en-US" sz="2900" dirty="0" smtClean="0"/>
              <a:t>Adams (1990)  notes that, “Skillful reading is not a unitary skill. It is a whole complex system of skills and knowledge” (</a:t>
            </a:r>
            <a:r>
              <a:rPr lang="en-US" sz="2900" dirty="0"/>
              <a:t>p. </a:t>
            </a:r>
            <a:r>
              <a:rPr lang="en-US" sz="2900" dirty="0" smtClean="0"/>
              <a:t>3).</a:t>
            </a:r>
          </a:p>
          <a:p>
            <a:r>
              <a:rPr lang="en-US" sz="2900" dirty="0" smtClean="0"/>
              <a:t>Speaking:  Oral language is the foundation of literacy. Oral language carries a community's stories, values, beliefs and </a:t>
            </a:r>
            <a:r>
              <a:rPr lang="en-US" sz="2900" dirty="0"/>
              <a:t>traditions (Alberta, 2011</a:t>
            </a:r>
            <a:r>
              <a:rPr lang="en-US" sz="2900" dirty="0" smtClean="0"/>
              <a:t>).</a:t>
            </a:r>
            <a:endParaRPr lang="en-US" sz="2900" dirty="0" smtClean="0"/>
          </a:p>
          <a:p>
            <a:r>
              <a:rPr lang="en-US" sz="2900" dirty="0" smtClean="0"/>
              <a:t>Listening </a:t>
            </a:r>
            <a:r>
              <a:rPr lang="en-US" sz="2900" dirty="0"/>
              <a:t> </a:t>
            </a:r>
            <a:r>
              <a:rPr lang="en-US" sz="2900" dirty="0" smtClean="0"/>
              <a:t>enables students to explore ideas and concepts, as well as to understand and organize their experiences and </a:t>
            </a:r>
            <a:r>
              <a:rPr lang="en-US" sz="2900" dirty="0"/>
              <a:t>knowledge (Alberta, 2011</a:t>
            </a:r>
            <a:r>
              <a:rPr lang="en-US" sz="2900" dirty="0" smtClean="0"/>
              <a:t>).</a:t>
            </a:r>
            <a:endParaRPr lang="en-US" sz="2900" dirty="0" smtClean="0"/>
          </a:p>
          <a:p>
            <a:r>
              <a:rPr lang="en-US" sz="2900" dirty="0" smtClean="0"/>
              <a:t>Writing enables students to explore, shape and clarify their thoughts, and to communicate them to others. By using effective writing strategies, they discover and refine ideas and compose and revise with increasing confidence and </a:t>
            </a:r>
            <a:r>
              <a:rPr lang="en-US" sz="2900" dirty="0"/>
              <a:t>skill (Alberta, 2011).</a:t>
            </a:r>
            <a:endParaRPr lang="en-US" sz="2900" dirty="0" smtClean="0"/>
          </a:p>
          <a:p>
            <a:r>
              <a:rPr lang="en-US" sz="2900" dirty="0" smtClean="0"/>
              <a:t>Reading provides students with a means of accessing the ideas, views and experiences of others. By using effective reading skills and strategies, students construct meaning and develop thoughtful and critical interpretations of a variety of texts (Alberta, 2011</a:t>
            </a:r>
            <a:r>
              <a:rPr lang="en-US" sz="2900" dirty="0" smtClean="0"/>
              <a:t>).</a:t>
            </a:r>
            <a:r>
              <a:rPr lang="en-US" sz="2581" dirty="0" smtClean="0"/>
              <a:t>			</a:t>
            </a:r>
          </a:p>
          <a:p>
            <a:pPr lvl="8">
              <a:buNone/>
            </a:pPr>
            <a:r>
              <a:rPr lang="en-US" dirty="0" smtClean="0"/>
              <a:t>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717645"/>
            <a:ext cx="9144000" cy="5715000"/>
          </a:xfrm>
          <a:prstGeom prst="rect">
            <a:avLst/>
          </a:prstGeom>
          <a:noFill/>
          <a:ln w="9525">
            <a:noFill/>
            <a:miter lim="800000"/>
            <a:headEnd/>
            <a:tailEnd/>
          </a:ln>
        </p:spPr>
      </p:pic>
      <p:sp>
        <p:nvSpPr>
          <p:cNvPr id="2" name="TextBox 1"/>
          <p:cNvSpPr txBox="1"/>
          <p:nvPr/>
        </p:nvSpPr>
        <p:spPr>
          <a:xfrm>
            <a:off x="873457" y="6366259"/>
            <a:ext cx="5254388" cy="369332"/>
          </a:xfrm>
          <a:prstGeom prst="rect">
            <a:avLst/>
          </a:prstGeom>
          <a:noFill/>
        </p:spPr>
        <p:txBody>
          <a:bodyPr wrap="square" rtlCol="0">
            <a:spAutoFit/>
          </a:bodyPr>
          <a:lstStyle/>
          <a:p>
            <a:r>
              <a:rPr lang="en-CA" dirty="0" smtClean="0"/>
              <a:t>Screen shot </a:t>
            </a:r>
            <a:r>
              <a:rPr lang="en-CA" dirty="0"/>
              <a:t>taken from http://moodle.org/about/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995363" y="1725446"/>
            <a:ext cx="7153275" cy="4362450"/>
          </a:xfrm>
          <a:prstGeom prst="rect">
            <a:avLst/>
          </a:prstGeom>
          <a:noFill/>
          <a:ln w="9525">
            <a:noFill/>
            <a:miter lim="800000"/>
            <a:headEnd/>
            <a:tailEnd/>
          </a:ln>
        </p:spPr>
      </p:pic>
      <p:sp>
        <p:nvSpPr>
          <p:cNvPr id="3" name="Rectangle 2"/>
          <p:cNvSpPr/>
          <p:nvPr/>
        </p:nvSpPr>
        <p:spPr>
          <a:xfrm>
            <a:off x="995363" y="313899"/>
            <a:ext cx="6058838" cy="923330"/>
          </a:xfrm>
          <a:prstGeom prst="rect">
            <a:avLst/>
          </a:prstGeom>
          <a:noFill/>
        </p:spPr>
        <p:txBody>
          <a:bodyPr wrap="none" lIns="91440" tIns="45720" rIns="91440" bIns="45720">
            <a:spAutoFit/>
          </a:bodyPr>
          <a:lstStyle/>
          <a:p>
            <a:pPr algn="ctr"/>
            <a:r>
              <a:rPr lang="en-US" sz="2400" b="1" cap="none" spc="0" dirty="0" smtClean="0">
                <a:ln w="1905"/>
                <a:solidFill>
                  <a:srgbClr val="6161D9"/>
                </a:solidFill>
                <a:effectLst>
                  <a:innerShdw blurRad="69850" dist="43180" dir="5400000">
                    <a:srgbClr val="000000">
                      <a:alpha val="65000"/>
                    </a:srgbClr>
                  </a:innerShdw>
                </a:effectLst>
              </a:rPr>
              <a:t>Moodle </a:t>
            </a:r>
            <a:r>
              <a:rPr lang="en-US" sz="2400" b="1" cap="none" spc="0" dirty="0" smtClean="0">
                <a:ln w="1905"/>
                <a:solidFill>
                  <a:srgbClr val="6161D9"/>
                </a:solidFill>
                <a:effectLst>
                  <a:innerShdw blurRad="69850" dist="43180" dir="5400000">
                    <a:srgbClr val="000000">
                      <a:alpha val="65000"/>
                    </a:srgbClr>
                  </a:innerShdw>
                </a:effectLst>
              </a:rPr>
              <a:t>Survey</a:t>
            </a:r>
            <a:r>
              <a:rPr lang="en-US" sz="2400" b="1" cap="none" spc="0" dirty="0" smtClean="0">
                <a:ln w="1905"/>
                <a:solidFill>
                  <a:srgbClr val="6161D9"/>
                </a:solidFill>
                <a:effectLst>
                  <a:innerShdw blurRad="69850" dist="43180" dir="5400000">
                    <a:srgbClr val="000000">
                      <a:alpha val="65000"/>
                    </a:srgbClr>
                  </a:innerShdw>
                </a:effectLst>
              </a:rPr>
              <a:t>: Where do you use Moodle?</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977519">
            <a:off x="60887" y="451858"/>
            <a:ext cx="2722220" cy="923330"/>
          </a:xfrm>
          <a:prstGeom prst="rect">
            <a:avLst/>
          </a:prstGeom>
          <a:noFill/>
        </p:spPr>
        <p:txBody>
          <a:bodyPr wrap="none" lIns="91440" tIns="45720" rIns="91440" bIns="45720">
            <a:spAutoFit/>
          </a:bodyPr>
          <a:lstStyle/>
          <a:p>
            <a:pPr algn="ctr"/>
            <a:r>
              <a:rPr lang="en-US" sz="5400" b="1" cap="none" spc="0" dirty="0" smtClean="0">
                <a:ln w="1905"/>
                <a:solidFill>
                  <a:srgbClr val="FFFF00"/>
                </a:solidFill>
                <a:effectLst>
                  <a:innerShdw blurRad="69850" dist="43180" dir="5400000">
                    <a:srgbClr val="000000">
                      <a:alpha val="65000"/>
                    </a:srgbClr>
                  </a:innerShdw>
                </a:effectLst>
              </a:rPr>
              <a:t>Meaning</a:t>
            </a:r>
            <a:endParaRPr lang="en-US" sz="5400" b="1" cap="none" spc="0" dirty="0">
              <a:ln w="1905"/>
              <a:solidFill>
                <a:srgbClr val="FFFF00"/>
              </a:solidFill>
              <a:effectLst>
                <a:innerShdw blurRad="69850" dist="43180" dir="5400000">
                  <a:srgbClr val="000000">
                    <a:alpha val="65000"/>
                  </a:srgbClr>
                </a:innerShdw>
              </a:effectLst>
            </a:endParaRPr>
          </a:p>
        </p:txBody>
      </p:sp>
      <p:sp>
        <p:nvSpPr>
          <p:cNvPr id="3" name="TextBox 2"/>
          <p:cNvSpPr txBox="1"/>
          <p:nvPr/>
        </p:nvSpPr>
        <p:spPr>
          <a:xfrm>
            <a:off x="3343701" y="1304980"/>
            <a:ext cx="5800299" cy="2246769"/>
          </a:xfrm>
          <a:prstGeom prst="rect">
            <a:avLst/>
          </a:prstGeom>
          <a:noFill/>
        </p:spPr>
        <p:txBody>
          <a:bodyPr wrap="square" rtlCol="0">
            <a:spAutoFit/>
          </a:bodyPr>
          <a:lstStyle/>
          <a:p>
            <a:pPr>
              <a:buFont typeface="Wingdings"/>
              <a:buChar char="à"/>
            </a:pPr>
            <a:r>
              <a:rPr lang="en-CA" sz="2000" b="1" dirty="0" err="1" smtClean="0">
                <a:effectLst>
                  <a:outerShdw blurRad="38100" dist="38100" dir="2700000" algn="tl">
                    <a:srgbClr val="000000">
                      <a:alpha val="43137"/>
                    </a:srgbClr>
                  </a:outerShdw>
                </a:effectLst>
                <a:sym typeface="Wingdings" pitchFamily="2" charset="2"/>
              </a:rPr>
              <a:t>WordChamp</a:t>
            </a:r>
            <a:r>
              <a:rPr lang="en-CA" sz="2000" b="1" dirty="0" smtClean="0">
                <a:effectLst>
                  <a:outerShdw blurRad="38100" dist="38100" dir="2700000" algn="tl">
                    <a:srgbClr val="000000">
                      <a:alpha val="43137"/>
                    </a:srgbClr>
                  </a:outerShdw>
                </a:effectLst>
                <a:sym typeface="Wingdings" pitchFamily="2" charset="2"/>
              </a:rPr>
              <a:t> (2012)</a:t>
            </a:r>
            <a:endParaRPr lang="en-CA" sz="2000" b="1" dirty="0" smtClean="0">
              <a:effectLst>
                <a:outerShdw blurRad="38100" dist="38100" dir="2700000" algn="tl">
                  <a:srgbClr val="000000">
                    <a:alpha val="43137"/>
                  </a:srgbClr>
                </a:outerShdw>
              </a:effectLst>
              <a:sym typeface="Wingdings" pitchFamily="2" charset="2"/>
            </a:endParaRPr>
          </a:p>
          <a:p>
            <a:pPr>
              <a:buFont typeface="Wingdings"/>
              <a:buChar char="à"/>
            </a:pPr>
            <a:endParaRPr lang="en-CA" sz="2000" dirty="0" smtClean="0">
              <a:sym typeface="Wingdings" pitchFamily="2" charset="2"/>
            </a:endParaRPr>
          </a:p>
          <a:p>
            <a:pPr lvl="1">
              <a:buFont typeface="Wingdings"/>
              <a:buChar char="à"/>
            </a:pPr>
            <a:r>
              <a:rPr lang="en-CA" sz="2000" dirty="0" smtClean="0">
                <a:sym typeface="Wingdings" pitchFamily="2" charset="2"/>
              </a:rPr>
              <a:t> Allows students to </a:t>
            </a:r>
            <a:r>
              <a:rPr lang="en-CA" sz="2000" dirty="0" smtClean="0">
                <a:effectLst>
                  <a:outerShdw blurRad="38100" dist="38100" dir="2700000" algn="tl">
                    <a:srgbClr val="000000">
                      <a:alpha val="43137"/>
                    </a:srgbClr>
                  </a:outerShdw>
                </a:effectLst>
                <a:sym typeface="Wingdings" pitchFamily="2" charset="2"/>
              </a:rPr>
              <a:t>review</a:t>
            </a:r>
            <a:r>
              <a:rPr lang="en-CA" sz="2000" dirty="0" smtClean="0">
                <a:sym typeface="Wingdings" pitchFamily="2" charset="2"/>
              </a:rPr>
              <a:t> and </a:t>
            </a:r>
            <a:r>
              <a:rPr lang="en-CA" sz="2000" dirty="0" smtClean="0">
                <a:effectLst>
                  <a:outerShdw blurRad="38100" dist="38100" dir="2700000" algn="tl">
                    <a:srgbClr val="000000">
                      <a:alpha val="43137"/>
                    </a:srgbClr>
                  </a:outerShdw>
                </a:effectLst>
                <a:sym typeface="Wingdings" pitchFamily="2" charset="2"/>
              </a:rPr>
              <a:t>recycle</a:t>
            </a:r>
            <a:r>
              <a:rPr lang="en-CA" sz="2000" dirty="0" smtClean="0">
                <a:sym typeface="Wingdings" pitchFamily="2" charset="2"/>
              </a:rPr>
              <a:t> words</a:t>
            </a:r>
          </a:p>
          <a:p>
            <a:pPr lvl="1">
              <a:buFont typeface="Wingdings"/>
              <a:buChar char="à"/>
            </a:pPr>
            <a:r>
              <a:rPr lang="en-CA" sz="2000" dirty="0" smtClean="0">
                <a:sym typeface="Wingdings" pitchFamily="2" charset="2"/>
              </a:rPr>
              <a:t> L2 to L1 or L1 to L2 in over 130 languages</a:t>
            </a:r>
          </a:p>
          <a:p>
            <a:pPr lvl="1">
              <a:buFont typeface="Wingdings"/>
              <a:buChar char="à"/>
            </a:pPr>
            <a:r>
              <a:rPr lang="en-CA" sz="2000" dirty="0" smtClean="0">
                <a:sym typeface="Wingdings" pitchFamily="2" charset="2"/>
              </a:rPr>
              <a:t> Uses flash cards as drill method of instruction</a:t>
            </a:r>
          </a:p>
          <a:p>
            <a:pPr lvl="1">
              <a:buFont typeface="Wingdings"/>
              <a:buChar char="à"/>
            </a:pPr>
            <a:endParaRPr lang="en-CA" sz="2000" dirty="0" smtClean="0">
              <a:sym typeface="Wingdings" pitchFamily="2" charset="2"/>
            </a:endParaRPr>
          </a:p>
          <a:p>
            <a:pPr lvl="1"/>
            <a:r>
              <a:rPr lang="en-CA" sz="2000" dirty="0" smtClean="0">
                <a:sym typeface="Wingdings" pitchFamily="2" charset="2"/>
              </a:rPr>
              <a:t>Free!</a:t>
            </a:r>
            <a:endParaRPr lang="en-CA" sz="2000" dirty="0"/>
          </a:p>
        </p:txBody>
      </p:sp>
      <p:sp>
        <p:nvSpPr>
          <p:cNvPr id="4" name="TextBox 3"/>
          <p:cNvSpPr txBox="1"/>
          <p:nvPr/>
        </p:nvSpPr>
        <p:spPr>
          <a:xfrm>
            <a:off x="3521122" y="627872"/>
            <a:ext cx="6059606" cy="677108"/>
          </a:xfrm>
          <a:prstGeom prst="rect">
            <a:avLst/>
          </a:prstGeom>
          <a:noFill/>
        </p:spPr>
        <p:txBody>
          <a:bodyPr wrap="square" rtlCol="0">
            <a:spAutoFit/>
          </a:bodyPr>
          <a:lstStyle/>
          <a:p>
            <a:r>
              <a:rPr lang="en-CA" sz="2000" dirty="0" smtClean="0">
                <a:solidFill>
                  <a:srgbClr val="6161D9"/>
                </a:solidFill>
                <a:effectLst>
                  <a:outerShdw blurRad="38100" dist="38100" dir="2700000" algn="tl">
                    <a:srgbClr val="000000">
                      <a:alpha val="43137"/>
                    </a:srgbClr>
                  </a:outerShdw>
                </a:effectLst>
              </a:rPr>
              <a:t>How do ELLs acquire meaning in new words?</a:t>
            </a:r>
          </a:p>
          <a:p>
            <a:endParaRPr lang="en-CA" dirty="0" smtClean="0"/>
          </a:p>
        </p:txBody>
      </p:sp>
      <p:sp>
        <p:nvSpPr>
          <p:cNvPr id="5" name="TextBox 4"/>
          <p:cNvSpPr txBox="1"/>
          <p:nvPr/>
        </p:nvSpPr>
        <p:spPr>
          <a:xfrm>
            <a:off x="0" y="4272677"/>
            <a:ext cx="8884693" cy="2585323"/>
          </a:xfrm>
          <a:prstGeom prst="rect">
            <a:avLst/>
          </a:prstGeom>
          <a:noFill/>
        </p:spPr>
        <p:txBody>
          <a:bodyPr wrap="square" rtlCol="0">
            <a:spAutoFit/>
          </a:bodyPr>
          <a:lstStyle/>
          <a:p>
            <a:r>
              <a:rPr lang="en-CA" b="1" dirty="0" smtClean="0">
                <a:solidFill>
                  <a:srgbClr val="6161D9"/>
                </a:solidFill>
              </a:rPr>
              <a:t>Methods of discovering meaning:</a:t>
            </a:r>
          </a:p>
          <a:p>
            <a:endParaRPr lang="en-CA" b="1" dirty="0" smtClean="0">
              <a:solidFill>
                <a:srgbClr val="6161D9"/>
              </a:solidFill>
            </a:endParaRPr>
          </a:p>
          <a:p>
            <a:r>
              <a:rPr lang="en-CA" b="1" dirty="0" smtClean="0"/>
              <a:t>Drill instruction </a:t>
            </a:r>
            <a:r>
              <a:rPr lang="en-CA" dirty="0" smtClean="0"/>
              <a:t>via.</a:t>
            </a:r>
            <a:r>
              <a:rPr lang="en-CA" b="1" dirty="0" smtClean="0"/>
              <a:t> </a:t>
            </a:r>
            <a:r>
              <a:rPr lang="en-CA" dirty="0" smtClean="0"/>
              <a:t>Flash Cards</a:t>
            </a:r>
          </a:p>
          <a:p>
            <a:endParaRPr lang="en-CA" dirty="0" smtClean="0"/>
          </a:p>
          <a:p>
            <a:r>
              <a:rPr lang="en-CA" b="1" dirty="0" smtClean="0"/>
              <a:t>Web Reader – </a:t>
            </a:r>
            <a:r>
              <a:rPr lang="en-CA" dirty="0" smtClean="0"/>
              <a:t>Allows </a:t>
            </a:r>
            <a:r>
              <a:rPr lang="en-CA" dirty="0" err="1" smtClean="0"/>
              <a:t>ELLs</a:t>
            </a:r>
            <a:r>
              <a:rPr lang="en-CA" dirty="0" smtClean="0"/>
              <a:t> to access meaning with an online dictionary as they read through various foreign websites.</a:t>
            </a:r>
          </a:p>
          <a:p>
            <a:endParaRPr lang="en-CA" b="1" dirty="0" smtClean="0"/>
          </a:p>
          <a:p>
            <a:r>
              <a:rPr lang="en-CA" b="1" dirty="0" smtClean="0"/>
              <a:t>Absolute Recall: </a:t>
            </a:r>
            <a:r>
              <a:rPr lang="en-CA" dirty="0" smtClean="0"/>
              <a:t>More of a review and recycle method, it allows students to review up to fifty words a day until they are absolute.</a:t>
            </a:r>
            <a:endParaRPr lang="en-CA" b="1" dirty="0"/>
          </a:p>
        </p:txBody>
      </p:sp>
      <p:sp>
        <p:nvSpPr>
          <p:cNvPr id="6" name="TextBox 5"/>
          <p:cNvSpPr txBox="1"/>
          <p:nvPr/>
        </p:nvSpPr>
        <p:spPr>
          <a:xfrm>
            <a:off x="0" y="2660976"/>
            <a:ext cx="3521122" cy="1200329"/>
          </a:xfrm>
          <a:prstGeom prst="rect">
            <a:avLst/>
          </a:prstGeom>
          <a:noFill/>
        </p:spPr>
        <p:txBody>
          <a:bodyPr wrap="square" rtlCol="0">
            <a:spAutoFit/>
          </a:bodyPr>
          <a:lstStyle/>
          <a:p>
            <a:r>
              <a:rPr lang="en-CA" dirty="0" smtClean="0">
                <a:effectLst>
                  <a:outerShdw blurRad="38100" dist="38100" dir="2700000" algn="tl">
                    <a:srgbClr val="000000">
                      <a:alpha val="43137"/>
                    </a:srgbClr>
                  </a:outerShdw>
                </a:effectLst>
              </a:rPr>
              <a:t>Meaning is context based, students may acquire new words, but do they know the various meanings of a word?</a:t>
            </a:r>
            <a:endParaRPr lang="en-CA" dirty="0">
              <a:effectLst>
                <a:outerShdw blurRad="38100" dist="38100" dir="2700000" algn="tl">
                  <a:srgbClr val="000000">
                    <a:alpha val="43137"/>
                  </a:srgbClr>
                </a:outerShdw>
              </a:effectLs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644857"/>
            <a:ext cx="9144000" cy="5715000"/>
          </a:xfrm>
          <a:prstGeom prst="rect">
            <a:avLst/>
          </a:prstGeom>
          <a:noFill/>
          <a:ln w="9525">
            <a:noFill/>
            <a:miter lim="800000"/>
            <a:headEnd/>
            <a:tailEnd/>
          </a:ln>
        </p:spPr>
      </p:pic>
      <p:sp>
        <p:nvSpPr>
          <p:cNvPr id="2" name="TextBox 1"/>
          <p:cNvSpPr txBox="1"/>
          <p:nvPr/>
        </p:nvSpPr>
        <p:spPr>
          <a:xfrm>
            <a:off x="300251" y="6523630"/>
            <a:ext cx="3835021" cy="369332"/>
          </a:xfrm>
          <a:prstGeom prst="rect">
            <a:avLst/>
          </a:prstGeom>
          <a:noFill/>
        </p:spPr>
        <p:txBody>
          <a:bodyPr wrap="square" rtlCol="0">
            <a:spAutoFit/>
          </a:bodyPr>
          <a:lstStyle/>
          <a:p>
            <a:r>
              <a:rPr lang="en-CA" dirty="0" smtClean="0"/>
              <a:t>(Word Champ, 2012)</a:t>
            </a:r>
            <a:endParaRPr lang="en-CA"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948720">
            <a:off x="64779" y="224993"/>
            <a:ext cx="2477218" cy="923330"/>
          </a:xfrm>
          <a:prstGeom prst="rect">
            <a:avLst/>
          </a:prstGeom>
          <a:noFill/>
        </p:spPr>
        <p:txBody>
          <a:bodyPr wrap="none" lIns="91440" tIns="45720" rIns="91440" bIns="45720">
            <a:spAutoFit/>
          </a:bodyPr>
          <a:lstStyle/>
          <a:p>
            <a:pPr algn="ctr"/>
            <a:r>
              <a:rPr lang="en-US" sz="5400" b="1" cap="none" spc="0" dirty="0" smtClean="0">
                <a:ln w="1905"/>
                <a:solidFill>
                  <a:srgbClr val="FFFF00"/>
                </a:solidFill>
                <a:effectLst>
                  <a:innerShdw blurRad="69850" dist="43180" dir="5400000">
                    <a:srgbClr val="000000">
                      <a:alpha val="65000"/>
                    </a:srgbClr>
                  </a:innerShdw>
                </a:effectLst>
              </a:rPr>
              <a:t>Acquire</a:t>
            </a:r>
            <a:endParaRPr lang="en-US" sz="5400" b="1" cap="none" spc="0" dirty="0">
              <a:ln w="1905"/>
              <a:solidFill>
                <a:srgbClr val="FFFF00"/>
              </a:solidFill>
              <a:effectLst>
                <a:innerShdw blurRad="69850" dist="43180" dir="5400000">
                  <a:srgbClr val="000000">
                    <a:alpha val="65000"/>
                  </a:srgbClr>
                </a:innerShdw>
              </a:effectLst>
            </a:endParaRPr>
          </a:p>
        </p:txBody>
      </p:sp>
      <p:sp>
        <p:nvSpPr>
          <p:cNvPr id="3" name="TextBox 2"/>
          <p:cNvSpPr txBox="1"/>
          <p:nvPr/>
        </p:nvSpPr>
        <p:spPr>
          <a:xfrm>
            <a:off x="0" y="2688609"/>
            <a:ext cx="9144000" cy="3046988"/>
          </a:xfrm>
          <a:prstGeom prst="rect">
            <a:avLst/>
          </a:prstGeom>
          <a:noFill/>
        </p:spPr>
        <p:txBody>
          <a:bodyPr wrap="square" rtlCol="0">
            <a:spAutoFit/>
          </a:bodyPr>
          <a:lstStyle/>
          <a:p>
            <a:r>
              <a:rPr lang="en-CA" sz="2400" dirty="0" smtClean="0">
                <a:effectLst>
                  <a:outerShdw blurRad="38100" dist="38100" dir="2700000" algn="tl">
                    <a:srgbClr val="000000">
                      <a:alpha val="43137"/>
                    </a:srgbClr>
                  </a:outerShdw>
                </a:effectLst>
              </a:rPr>
              <a:t>	Acquiring is inter-related to meaning, as will be seen in the next definition.</a:t>
            </a:r>
          </a:p>
          <a:p>
            <a:endParaRPr lang="en-CA" sz="2400" dirty="0" smtClean="0">
              <a:effectLst>
                <a:outerShdw blurRad="38100" dist="38100" dir="2700000" algn="tl">
                  <a:srgbClr val="000000">
                    <a:alpha val="43137"/>
                  </a:srgbClr>
                </a:outerShdw>
              </a:effectLst>
            </a:endParaRPr>
          </a:p>
          <a:p>
            <a:r>
              <a:rPr lang="en-CA" sz="2400" dirty="0" smtClean="0">
                <a:effectLst>
                  <a:outerShdw blurRad="38100" dist="38100" dir="2700000" algn="tl">
                    <a:srgbClr val="000000">
                      <a:alpha val="43137"/>
                    </a:srgbClr>
                  </a:outerShdw>
                </a:effectLst>
              </a:rPr>
              <a:t>When students </a:t>
            </a:r>
            <a:r>
              <a:rPr lang="en-CA" sz="2400" dirty="0">
                <a:effectLst>
                  <a:outerShdw blurRad="38100" dist="38100" dir="2700000" algn="tl">
                    <a:srgbClr val="000000">
                      <a:alpha val="43137"/>
                    </a:srgbClr>
                  </a:outerShdw>
                </a:effectLst>
              </a:rPr>
              <a:t>don’t know a word in </a:t>
            </a:r>
            <a:r>
              <a:rPr lang="en-CA" sz="2400" dirty="0" smtClean="0">
                <a:effectLst>
                  <a:outerShdw blurRad="38100" dist="38100" dir="2700000" algn="tl">
                    <a:srgbClr val="000000">
                      <a:alpha val="43137"/>
                    </a:srgbClr>
                  </a:outerShdw>
                </a:effectLst>
              </a:rPr>
              <a:t>their L2, </a:t>
            </a:r>
            <a:r>
              <a:rPr lang="en-CA" sz="2400" dirty="0">
                <a:effectLst>
                  <a:outerShdw blurRad="38100" dist="38100" dir="2700000" algn="tl">
                    <a:srgbClr val="000000">
                      <a:alpha val="43137"/>
                    </a:srgbClr>
                  </a:outerShdw>
                </a:effectLst>
              </a:rPr>
              <a:t>Lingro.com </a:t>
            </a:r>
            <a:r>
              <a:rPr lang="en-CA" sz="2400" dirty="0" smtClean="0">
                <a:effectLst>
                  <a:outerShdw blurRad="38100" dist="38100" dir="2700000" algn="tl">
                    <a:srgbClr val="000000">
                      <a:alpha val="43137"/>
                    </a:srgbClr>
                  </a:outerShdw>
                </a:effectLst>
              </a:rPr>
              <a:t>allows </a:t>
            </a:r>
            <a:r>
              <a:rPr lang="en-CA" sz="2400" dirty="0" smtClean="0">
                <a:effectLst>
                  <a:outerShdw blurRad="38100" dist="38100" dir="2700000" algn="tl">
                    <a:srgbClr val="000000">
                      <a:alpha val="43137"/>
                    </a:srgbClr>
                  </a:outerShdw>
                </a:effectLst>
              </a:rPr>
              <a:t>them </a:t>
            </a:r>
            <a:r>
              <a:rPr lang="en-CA" sz="2400" dirty="0" smtClean="0">
                <a:effectLst>
                  <a:outerShdw blurRad="38100" dist="38100" dir="2700000" algn="tl">
                    <a:srgbClr val="000000">
                      <a:alpha val="43137"/>
                    </a:srgbClr>
                  </a:outerShdw>
                </a:effectLst>
              </a:rPr>
              <a:t>to find the meaning in </a:t>
            </a:r>
            <a:r>
              <a:rPr lang="en-CA" sz="2400" dirty="0" smtClean="0">
                <a:effectLst>
                  <a:outerShdw blurRad="38100" dist="38100" dir="2700000" algn="tl">
                    <a:srgbClr val="000000">
                      <a:alpha val="43137"/>
                    </a:srgbClr>
                  </a:outerShdw>
                </a:effectLst>
              </a:rPr>
              <a:t>their L1 </a:t>
            </a:r>
            <a:r>
              <a:rPr lang="en-CA" sz="2400" dirty="0" smtClean="0">
                <a:effectLst>
                  <a:outerShdw blurRad="38100" dist="38100" dir="2700000" algn="tl">
                    <a:srgbClr val="000000">
                      <a:alpha val="43137"/>
                    </a:srgbClr>
                  </a:outerShdw>
                </a:effectLst>
              </a:rPr>
              <a:t>just by clicking on the word.</a:t>
            </a:r>
          </a:p>
          <a:p>
            <a:endParaRPr lang="en-CA" sz="2400" dirty="0" smtClean="0">
              <a:effectLst>
                <a:outerShdw blurRad="38100" dist="38100" dir="2700000" algn="tl">
                  <a:srgbClr val="000000">
                    <a:alpha val="43137"/>
                  </a:srgbClr>
                </a:outerShdw>
              </a:effectLst>
            </a:endParaRPr>
          </a:p>
          <a:p>
            <a:r>
              <a:rPr lang="en-CA" sz="2400" dirty="0" smtClean="0">
                <a:effectLst>
                  <a:outerShdw blurRad="38100" dist="38100" dir="2700000" algn="tl">
                    <a:srgbClr val="000000">
                      <a:alpha val="43137"/>
                    </a:srgbClr>
                  </a:outerShdw>
                </a:effectLst>
              </a:rPr>
              <a:t>Students have more access to </a:t>
            </a:r>
            <a:r>
              <a:rPr lang="en-CA" sz="2400" dirty="0" smtClean="0">
                <a:effectLst>
                  <a:outerShdw blurRad="38100" dist="38100" dir="2700000" algn="tl">
                    <a:srgbClr val="000000">
                      <a:alpha val="43137"/>
                    </a:srgbClr>
                  </a:outerShdw>
                </a:effectLst>
              </a:rPr>
              <a:t>meaning and might </a:t>
            </a:r>
            <a:r>
              <a:rPr lang="en-CA" sz="2400" dirty="0" smtClean="0">
                <a:effectLst>
                  <a:outerShdw blurRad="38100" dist="38100" dir="2700000" algn="tl">
                    <a:srgbClr val="000000">
                      <a:alpha val="43137"/>
                    </a:srgbClr>
                  </a:outerShdw>
                </a:effectLst>
              </a:rPr>
              <a:t>be able to eventually analyze and associate words.</a:t>
            </a:r>
            <a:endParaRPr lang="en-CA" sz="2400" dirty="0">
              <a:effectLst>
                <a:outerShdw blurRad="38100" dist="38100" dir="2700000" algn="tl">
                  <a:srgbClr val="000000">
                    <a:alpha val="43137"/>
                  </a:srgbClr>
                </a:outerShdw>
              </a:effectLst>
            </a:endParaRPr>
          </a:p>
        </p:txBody>
      </p:sp>
      <p:sp>
        <p:nvSpPr>
          <p:cNvPr id="4" name="TextBox 3"/>
          <p:cNvSpPr txBox="1"/>
          <p:nvPr/>
        </p:nvSpPr>
        <p:spPr>
          <a:xfrm>
            <a:off x="0" y="6150114"/>
            <a:ext cx="5650172" cy="707886"/>
          </a:xfrm>
          <a:prstGeom prst="rect">
            <a:avLst/>
          </a:prstGeom>
          <a:noFill/>
        </p:spPr>
        <p:txBody>
          <a:bodyPr wrap="square" rtlCol="0">
            <a:spAutoFit/>
          </a:bodyPr>
          <a:lstStyle/>
          <a:p>
            <a:r>
              <a:rPr lang="en-CA" sz="2000" dirty="0" smtClean="0">
                <a:effectLst>
                  <a:outerShdw blurRad="38100" dist="38100" dir="2700000" algn="tl">
                    <a:srgbClr val="000000">
                      <a:alpha val="43137"/>
                    </a:srgbClr>
                  </a:outerShdw>
                </a:effectLst>
              </a:rPr>
              <a:t>Account Required</a:t>
            </a:r>
          </a:p>
          <a:p>
            <a:r>
              <a:rPr lang="en-CA" sz="2000" b="1" dirty="0" smtClean="0">
                <a:effectLst>
                  <a:outerShdw blurRad="38100" dist="38100" dir="2700000" algn="tl">
                    <a:srgbClr val="000000">
                      <a:alpha val="43137"/>
                    </a:srgbClr>
                  </a:outerShdw>
                </a:effectLst>
              </a:rPr>
              <a:t>Student Use </a:t>
            </a:r>
            <a:r>
              <a:rPr lang="en-CA" sz="2000" dirty="0" smtClean="0">
                <a:effectLst>
                  <a:outerShdw blurRad="38100" dist="38100" dir="2700000" algn="tl">
                    <a:srgbClr val="000000">
                      <a:alpha val="43137"/>
                    </a:srgbClr>
                  </a:outerShdw>
                </a:effectLst>
              </a:rPr>
              <a:t>with teacher direction</a:t>
            </a:r>
            <a:endParaRPr lang="en-CA" sz="2000" b="1" dirty="0">
              <a:effectLst>
                <a:outerShdw blurRad="38100" dist="38100" dir="2700000" algn="tl">
                  <a:srgbClr val="000000">
                    <a:alpha val="43137"/>
                  </a:srgbClr>
                </a:outerShdw>
              </a:effectLst>
            </a:endParaRPr>
          </a:p>
        </p:txBody>
      </p:sp>
      <p:sp>
        <p:nvSpPr>
          <p:cNvPr id="5" name="Rectangle 4"/>
          <p:cNvSpPr/>
          <p:nvPr/>
        </p:nvSpPr>
        <p:spPr>
          <a:xfrm>
            <a:off x="3527946" y="403820"/>
            <a:ext cx="5616054" cy="1938992"/>
          </a:xfrm>
          <a:prstGeom prst="rect">
            <a:avLst/>
          </a:prstGeom>
        </p:spPr>
        <p:txBody>
          <a:bodyPr wrap="square">
            <a:spAutoFit/>
          </a:bodyPr>
          <a:lstStyle/>
          <a:p>
            <a:r>
              <a:rPr lang="en-CA" sz="2400" dirty="0" smtClean="0">
                <a:effectLst>
                  <a:outerShdw blurRad="38100" dist="38100" dir="2700000" algn="tl">
                    <a:srgbClr val="000000">
                      <a:alpha val="43137"/>
                    </a:srgbClr>
                  </a:outerShdw>
                </a:effectLst>
              </a:rPr>
              <a:t>Acquiring words is discovery based, meaning discovered when reading an L2 text. The word is not directly taught, but unlike analyzing, students need to look up the meaning.</a:t>
            </a:r>
            <a:endParaRPr lang="en-CA"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610738"/>
            <a:ext cx="9144000" cy="5715000"/>
          </a:xfrm>
          <a:prstGeom prst="rect">
            <a:avLst/>
          </a:prstGeom>
          <a:noFill/>
          <a:ln w="9525">
            <a:noFill/>
            <a:miter lim="800000"/>
            <a:headEnd/>
            <a:tailEnd/>
          </a:ln>
        </p:spPr>
      </p:pic>
      <p:sp>
        <p:nvSpPr>
          <p:cNvPr id="2" name="TextBox 1"/>
          <p:cNvSpPr txBox="1"/>
          <p:nvPr/>
        </p:nvSpPr>
        <p:spPr>
          <a:xfrm>
            <a:off x="232012" y="6523630"/>
            <a:ext cx="3985146" cy="369332"/>
          </a:xfrm>
          <a:prstGeom prst="rect">
            <a:avLst/>
          </a:prstGeom>
          <a:noFill/>
        </p:spPr>
        <p:txBody>
          <a:bodyPr wrap="square" rtlCol="0">
            <a:spAutoFit/>
          </a:bodyPr>
          <a:lstStyle/>
          <a:p>
            <a:r>
              <a:rPr lang="en-CA" dirty="0" smtClean="0"/>
              <a:t>(</a:t>
            </a:r>
            <a:r>
              <a:rPr lang="en-CA" dirty="0" err="1" smtClean="0"/>
              <a:t>Lingro</a:t>
            </a:r>
            <a:r>
              <a:rPr lang="en-CA" dirty="0" smtClean="0"/>
              <a:t>, </a:t>
            </a:r>
            <a:r>
              <a:rPr lang="en-CA" dirty="0" err="1" smtClean="0"/>
              <a:t>n.d.</a:t>
            </a:r>
            <a:r>
              <a:rPr lang="en-CA" dirty="0" smtClean="0"/>
              <a:t>)</a:t>
            </a:r>
            <a:endParaRPr lang="en-C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667685">
            <a:off x="79391" y="307701"/>
            <a:ext cx="2423227" cy="923330"/>
          </a:xfrm>
          <a:prstGeom prst="rect">
            <a:avLst/>
          </a:prstGeom>
          <a:noFill/>
        </p:spPr>
        <p:txBody>
          <a:bodyPr wrap="none" lIns="91440" tIns="45720" rIns="91440" bIns="45720">
            <a:spAutoFit/>
          </a:bodyPr>
          <a:lstStyle/>
          <a:p>
            <a:pPr algn="ctr"/>
            <a:r>
              <a:rPr lang="en-US" sz="5400" b="1" dirty="0" smtClean="0">
                <a:ln w="1905"/>
                <a:solidFill>
                  <a:srgbClr val="FFFF00"/>
                </a:solidFill>
                <a:effectLst>
                  <a:innerShdw blurRad="69850" dist="43180" dir="5400000">
                    <a:srgbClr val="000000">
                      <a:alpha val="65000"/>
                    </a:srgbClr>
                  </a:innerShdw>
                </a:effectLst>
              </a:rPr>
              <a:t>Analyze</a:t>
            </a:r>
            <a:endParaRPr lang="en-US" sz="5400" b="1" cap="none" spc="0" dirty="0">
              <a:ln w="1905"/>
              <a:solidFill>
                <a:srgbClr val="FFFF00"/>
              </a:solidFill>
              <a:effectLst>
                <a:innerShdw blurRad="69850" dist="43180" dir="5400000">
                  <a:srgbClr val="000000">
                    <a:alpha val="65000"/>
                  </a:srgbClr>
                </a:innerShdw>
              </a:effectLst>
            </a:endParaRPr>
          </a:p>
        </p:txBody>
      </p:sp>
      <p:sp>
        <p:nvSpPr>
          <p:cNvPr id="3" name="TextBox 2"/>
          <p:cNvSpPr txBox="1"/>
          <p:nvPr/>
        </p:nvSpPr>
        <p:spPr>
          <a:xfrm>
            <a:off x="0" y="6488668"/>
            <a:ext cx="9949219" cy="369332"/>
          </a:xfrm>
          <a:prstGeom prst="rect">
            <a:avLst/>
          </a:prstGeom>
          <a:noFill/>
        </p:spPr>
        <p:txBody>
          <a:bodyPr wrap="square" rtlCol="0">
            <a:spAutoFit/>
          </a:bodyPr>
          <a:lstStyle/>
          <a:p>
            <a:r>
              <a:rPr lang="en-CA" b="1" u="sng" dirty="0" smtClean="0">
                <a:solidFill>
                  <a:srgbClr val="FF0000"/>
                </a:solidFill>
              </a:rPr>
              <a:t>Warning: </a:t>
            </a:r>
            <a:r>
              <a:rPr lang="en-CA" dirty="0" smtClean="0">
                <a:solidFill>
                  <a:srgbClr val="FF0000"/>
                </a:solidFill>
              </a:rPr>
              <a:t>Site contains American content, only to be used in L2 learning, not curriculum content</a:t>
            </a:r>
            <a:endParaRPr lang="en-CA" b="1" u="sng" dirty="0">
              <a:solidFill>
                <a:srgbClr val="FF0000"/>
              </a:solidFill>
            </a:endParaRPr>
          </a:p>
        </p:txBody>
      </p:sp>
      <p:sp>
        <p:nvSpPr>
          <p:cNvPr id="4" name="TextBox 3"/>
          <p:cNvSpPr txBox="1"/>
          <p:nvPr/>
        </p:nvSpPr>
        <p:spPr>
          <a:xfrm>
            <a:off x="191070" y="2333684"/>
            <a:ext cx="8952930" cy="3785652"/>
          </a:xfrm>
          <a:prstGeom prst="rect">
            <a:avLst/>
          </a:prstGeom>
          <a:noFill/>
        </p:spPr>
        <p:txBody>
          <a:bodyPr wrap="square" rtlCol="0">
            <a:spAutoFit/>
          </a:bodyPr>
          <a:lstStyle/>
          <a:p>
            <a:r>
              <a:rPr lang="en-CA" sz="2000" dirty="0" smtClean="0">
                <a:effectLst>
                  <a:outerShdw blurRad="38100" dist="38100" dir="2700000" algn="tl">
                    <a:srgbClr val="000000">
                      <a:alpha val="43137"/>
                    </a:srgbClr>
                  </a:outerShdw>
                </a:effectLst>
              </a:rPr>
              <a:t>ELLs should eventually be able to analyze a word and derive the meaning from the context of the situation rather than using a dictionary.</a:t>
            </a:r>
          </a:p>
          <a:p>
            <a:endParaRPr lang="en-CA" sz="2000" dirty="0" smtClean="0">
              <a:effectLst>
                <a:outerShdw blurRad="38100" dist="38100" dir="2700000" algn="tl">
                  <a:srgbClr val="000000">
                    <a:alpha val="43137"/>
                  </a:srgbClr>
                </a:outerShdw>
              </a:effectLst>
            </a:endParaRPr>
          </a:p>
          <a:p>
            <a:r>
              <a:rPr lang="en-CA" sz="2000" dirty="0" smtClean="0">
                <a:effectLst>
                  <a:outerShdw blurRad="38100" dist="38100" dir="2700000" algn="tl">
                    <a:srgbClr val="000000">
                      <a:alpha val="43137"/>
                    </a:srgbClr>
                  </a:outerShdw>
                </a:effectLst>
              </a:rPr>
              <a:t>Readingenglish.net provides many strategies in doing this process.</a:t>
            </a:r>
          </a:p>
          <a:p>
            <a:endParaRPr lang="en-CA" sz="2000" dirty="0" smtClean="0">
              <a:effectLst>
                <a:outerShdw blurRad="38100" dist="38100" dir="2700000" algn="tl">
                  <a:srgbClr val="000000">
                    <a:alpha val="43137"/>
                  </a:srgbClr>
                </a:outerShdw>
              </a:effectLst>
            </a:endParaRPr>
          </a:p>
          <a:p>
            <a:r>
              <a:rPr lang="en-CA" sz="2000" dirty="0" smtClean="0">
                <a:effectLst>
                  <a:outerShdw blurRad="38100" dist="38100" dir="2700000" algn="tl">
                    <a:srgbClr val="000000">
                      <a:alpha val="43137"/>
                    </a:srgbClr>
                  </a:outerShdw>
                </a:effectLst>
              </a:rPr>
              <a:t>The provided example below shows some words with multiple morphemes, if students know the root word and the affixes, they may be able to derive the meaning on their own.</a:t>
            </a:r>
          </a:p>
          <a:p>
            <a:endParaRPr lang="en-CA" sz="2000" dirty="0" smtClean="0">
              <a:effectLst>
                <a:outerShdw blurRad="38100" dist="38100" dir="2700000" algn="tl">
                  <a:srgbClr val="000000">
                    <a:alpha val="43137"/>
                  </a:srgbClr>
                </a:outerShdw>
              </a:effectLst>
            </a:endParaRPr>
          </a:p>
          <a:p>
            <a:r>
              <a:rPr lang="en-CA" sz="2000" dirty="0" smtClean="0">
                <a:effectLst>
                  <a:outerShdw blurRad="38100" dist="38100" dir="2700000" algn="tl">
                    <a:srgbClr val="000000">
                      <a:alpha val="43137"/>
                    </a:srgbClr>
                  </a:outerShdw>
                </a:effectLst>
              </a:rPr>
              <a:t>To analyze may also refer to pragmatics and discourse analysis. The ability for a student to derive meaning and understanding through context, or without looking up the definition of the word in L1 or </a:t>
            </a:r>
            <a:r>
              <a:rPr lang="en-CA" sz="2000" dirty="0" smtClean="0">
                <a:effectLst>
                  <a:outerShdw blurRad="38100" dist="38100" dir="2700000" algn="tl">
                    <a:srgbClr val="000000">
                      <a:alpha val="43137"/>
                    </a:srgbClr>
                  </a:outerShdw>
                </a:effectLst>
              </a:rPr>
              <a:t>L2 (</a:t>
            </a:r>
            <a:r>
              <a:rPr lang="en-CA" sz="2000" dirty="0" err="1" smtClean="0">
                <a:effectLst>
                  <a:outerShdw blurRad="38100" dist="38100" dir="2700000" algn="tl">
                    <a:srgbClr val="000000">
                      <a:alpha val="43137"/>
                    </a:srgbClr>
                  </a:outerShdw>
                </a:effectLst>
              </a:rPr>
              <a:t>Ghadirian</a:t>
            </a:r>
            <a:r>
              <a:rPr lang="en-CA" sz="2000" dirty="0" smtClean="0">
                <a:effectLst>
                  <a:outerShdw blurRad="38100" dist="38100" dir="2700000" algn="tl">
                    <a:srgbClr val="000000">
                      <a:alpha val="43137"/>
                    </a:srgbClr>
                  </a:outerShdw>
                </a:effectLst>
              </a:rPr>
              <a:t>, 2007).</a:t>
            </a:r>
            <a:endParaRPr lang="en-CA" sz="2000" dirty="0">
              <a:effectLst>
                <a:outerShdw blurRad="38100" dist="38100" dir="2700000" algn="tl">
                  <a:srgbClr val="000000">
                    <a:alpha val="43137"/>
                  </a:srgbClr>
                </a:outerShdw>
              </a:effectLst>
            </a:endParaRPr>
          </a:p>
        </p:txBody>
      </p:sp>
      <p:sp>
        <p:nvSpPr>
          <p:cNvPr id="5" name="TextBox 4"/>
          <p:cNvSpPr txBox="1"/>
          <p:nvPr/>
        </p:nvSpPr>
        <p:spPr>
          <a:xfrm>
            <a:off x="450375" y="6119336"/>
            <a:ext cx="4312693" cy="400110"/>
          </a:xfrm>
          <a:prstGeom prst="rect">
            <a:avLst/>
          </a:prstGeom>
          <a:noFill/>
        </p:spPr>
        <p:txBody>
          <a:bodyPr wrap="square" rtlCol="0">
            <a:spAutoFit/>
          </a:bodyPr>
          <a:lstStyle/>
          <a:p>
            <a:r>
              <a:rPr lang="en-CA" sz="2000" b="1" dirty="0" smtClean="0">
                <a:effectLst>
                  <a:outerShdw blurRad="38100" dist="38100" dir="2700000" algn="tl">
                    <a:srgbClr val="000000">
                      <a:alpha val="43137"/>
                    </a:srgbClr>
                  </a:outerShdw>
                </a:effectLst>
              </a:rPr>
              <a:t>Account Required		Student Use</a:t>
            </a:r>
            <a:endParaRPr lang="en-CA" sz="2000" b="1" dirty="0">
              <a:effectLst>
                <a:outerShdw blurRad="38100" dist="38100" dir="2700000" algn="tl">
                  <a:srgbClr val="000000">
                    <a:alpha val="43137"/>
                  </a:srgbClr>
                </a:outerShdw>
              </a:effectLs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419668"/>
            <a:ext cx="9144000" cy="57150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7928"/>
            <a:ext cx="4677307" cy="584775"/>
          </a:xfrm>
          <a:prstGeom prst="rect">
            <a:avLst/>
          </a:prstGeom>
          <a:noFill/>
        </p:spPr>
        <p:txBody>
          <a:bodyPr wrap="none" lIns="91440" tIns="45720" rIns="91440" bIns="45720">
            <a:spAutoFit/>
          </a:bodyPr>
          <a:lstStyle/>
          <a:p>
            <a:pPr algn="ctr"/>
            <a:r>
              <a:rPr lang="en-US" sz="3200" b="1" cap="none" spc="0" dirty="0" smtClean="0">
                <a:ln w="1905"/>
                <a:solidFill>
                  <a:srgbClr val="FFFF00"/>
                </a:solidFill>
                <a:effectLst>
                  <a:innerShdw blurRad="69850" dist="43180" dir="5400000">
                    <a:srgbClr val="000000">
                      <a:alpha val="65000"/>
                    </a:srgbClr>
                  </a:innerShdw>
                </a:effectLst>
              </a:rPr>
              <a:t>Anchoring and Associating</a:t>
            </a:r>
            <a:endParaRPr lang="en-US" sz="3200" b="1" cap="none" spc="0" dirty="0">
              <a:ln w="1905"/>
              <a:solidFill>
                <a:srgbClr val="FFFF00"/>
              </a:solidFill>
              <a:effectLst>
                <a:innerShdw blurRad="69850" dist="43180" dir="5400000">
                  <a:srgbClr val="000000">
                    <a:alpha val="65000"/>
                  </a:srgbClr>
                </a:innerShdw>
              </a:effectLst>
            </a:endParaRPr>
          </a:p>
        </p:txBody>
      </p:sp>
      <p:sp>
        <p:nvSpPr>
          <p:cNvPr id="6" name="TextBox 5"/>
          <p:cNvSpPr txBox="1"/>
          <p:nvPr/>
        </p:nvSpPr>
        <p:spPr>
          <a:xfrm>
            <a:off x="678513" y="2101755"/>
            <a:ext cx="7997588" cy="3970318"/>
          </a:xfrm>
          <a:prstGeom prst="rect">
            <a:avLst/>
          </a:prstGeom>
          <a:noFill/>
        </p:spPr>
        <p:txBody>
          <a:bodyPr wrap="square" rtlCol="0">
            <a:spAutoFit/>
          </a:bodyPr>
          <a:lstStyle/>
          <a:p>
            <a:r>
              <a:rPr lang="en-CA" dirty="0" smtClean="0">
                <a:effectLst>
                  <a:outerShdw blurRad="38100" dist="38100" dir="2700000" algn="tl">
                    <a:srgbClr val="000000">
                      <a:alpha val="43137"/>
                    </a:srgbClr>
                  </a:outerShdw>
                </a:effectLst>
              </a:rPr>
              <a:t>To anchor a word means </a:t>
            </a:r>
            <a:r>
              <a:rPr lang="en-CA" dirty="0" smtClean="0">
                <a:effectLst>
                  <a:outerShdw blurRad="38100" dist="38100" dir="2700000" algn="tl">
                    <a:srgbClr val="000000">
                      <a:alpha val="43137"/>
                    </a:srgbClr>
                  </a:outerShdw>
                </a:effectLst>
              </a:rPr>
              <a:t>to </a:t>
            </a:r>
            <a:r>
              <a:rPr lang="en-CA" dirty="0" smtClean="0">
                <a:effectLst>
                  <a:outerShdw blurRad="38100" dist="38100" dir="2700000" algn="tl">
                    <a:srgbClr val="000000">
                      <a:alpha val="43137"/>
                    </a:srgbClr>
                  </a:outerShdw>
                </a:effectLst>
              </a:rPr>
              <a:t>stay in </a:t>
            </a:r>
            <a:r>
              <a:rPr lang="en-CA" dirty="0" smtClean="0">
                <a:effectLst>
                  <a:outerShdw blurRad="38100" dist="38100" dir="2700000" algn="tl">
                    <a:srgbClr val="000000">
                      <a:alpha val="43137"/>
                    </a:srgbClr>
                  </a:outerShdw>
                </a:effectLst>
              </a:rPr>
              <a:t>long </a:t>
            </a:r>
            <a:r>
              <a:rPr lang="en-CA" dirty="0" smtClean="0">
                <a:effectLst>
                  <a:outerShdw blurRad="38100" dist="38100" dir="2700000" algn="tl">
                    <a:srgbClr val="000000">
                      <a:alpha val="43137"/>
                    </a:srgbClr>
                  </a:outerShdw>
                </a:effectLst>
              </a:rPr>
              <a:t>term memory even if the word  is not frequently used. To associate a word means knowing the meaning of another word and to be able to relate it with other words. Association is used as a discovery strategy, meaning seeing a word for the first time, and as a consolidating strategy.</a:t>
            </a:r>
          </a:p>
          <a:p>
            <a:pPr>
              <a:buFontTx/>
              <a:buChar char="-"/>
            </a:pPr>
            <a:endParaRPr lang="en-CA" dirty="0" smtClean="0">
              <a:effectLst>
                <a:outerShdw blurRad="38100" dist="38100" dir="2700000" algn="tl">
                  <a:srgbClr val="000000">
                    <a:alpha val="43137"/>
                  </a:srgbClr>
                </a:outerShdw>
              </a:effectLst>
            </a:endParaRPr>
          </a:p>
          <a:p>
            <a:pPr>
              <a:buFontTx/>
              <a:buChar char="-"/>
            </a:pPr>
            <a:r>
              <a:rPr lang="en-CA" dirty="0" smtClean="0">
                <a:effectLst>
                  <a:outerShdw blurRad="38100" dist="38100" dir="2700000" algn="tl">
                    <a:srgbClr val="000000">
                      <a:alpha val="43137"/>
                    </a:srgbClr>
                  </a:outerShdw>
                </a:effectLst>
              </a:rPr>
              <a:t>Vocabulary.com </a:t>
            </a:r>
            <a:r>
              <a:rPr lang="en-CA" dirty="0" smtClean="0">
                <a:effectLst>
                  <a:outerShdw blurRad="38100" dist="38100" dir="2700000" algn="tl">
                    <a:srgbClr val="000000">
                      <a:alpha val="43137"/>
                    </a:srgbClr>
                  </a:outerShdw>
                </a:effectLst>
              </a:rPr>
              <a:t>(2012) provides </a:t>
            </a:r>
            <a:r>
              <a:rPr lang="en-CA" dirty="0" smtClean="0">
                <a:effectLst>
                  <a:outerShdw blurRad="38100" dist="38100" dir="2700000" algn="tl">
                    <a:srgbClr val="000000">
                      <a:alpha val="43137"/>
                    </a:srgbClr>
                  </a:outerShdw>
                </a:effectLst>
              </a:rPr>
              <a:t>thousands of families of words for students to </a:t>
            </a:r>
            <a:r>
              <a:rPr lang="en-CA" dirty="0" smtClean="0">
                <a:effectLst>
                  <a:outerShdw blurRad="38100" dist="38100" dir="2700000" algn="tl">
                    <a:srgbClr val="000000">
                      <a:alpha val="43137"/>
                    </a:srgbClr>
                  </a:outerShdw>
                </a:effectLst>
              </a:rPr>
              <a:t>view; a </a:t>
            </a:r>
            <a:r>
              <a:rPr lang="en-CA" dirty="0" smtClean="0">
                <a:effectLst>
                  <a:outerShdw blurRad="38100" dist="38100" dir="2700000" algn="tl">
                    <a:srgbClr val="000000">
                      <a:alpha val="43137"/>
                    </a:srgbClr>
                  </a:outerShdw>
                </a:effectLst>
              </a:rPr>
              <a:t>student can search one word and be linked to twenty more.</a:t>
            </a:r>
          </a:p>
          <a:p>
            <a:endParaRPr lang="en-CA" dirty="0" smtClean="0">
              <a:effectLst>
                <a:outerShdw blurRad="38100" dist="38100" dir="2700000" algn="tl">
                  <a:srgbClr val="000000">
                    <a:alpha val="43137"/>
                  </a:srgbClr>
                </a:outerShdw>
              </a:effectLst>
            </a:endParaRPr>
          </a:p>
          <a:p>
            <a:pPr>
              <a:buFontTx/>
              <a:buChar char="-"/>
            </a:pPr>
            <a:r>
              <a:rPr lang="en-CA" dirty="0" smtClean="0">
                <a:effectLst>
                  <a:outerShdw blurRad="38100" dist="38100" dir="2700000" algn="tl">
                    <a:srgbClr val="000000">
                      <a:alpha val="43137"/>
                    </a:srgbClr>
                  </a:outerShdw>
                </a:effectLst>
              </a:rPr>
              <a:t>This type of vocabulary is key for comprehension in content specific </a:t>
            </a:r>
            <a:r>
              <a:rPr lang="en-CA" dirty="0" smtClean="0">
                <a:effectLst>
                  <a:outerShdw blurRad="38100" dist="38100" dir="2700000" algn="tl">
                    <a:srgbClr val="000000">
                      <a:alpha val="43137"/>
                    </a:srgbClr>
                  </a:outerShdw>
                </a:effectLst>
              </a:rPr>
              <a:t>courses</a:t>
            </a:r>
            <a:r>
              <a:rPr lang="en-CA" dirty="0" smtClean="0">
                <a:effectLst>
                  <a:outerShdw blurRad="38100" dist="38100" dir="2700000" algn="tl">
                    <a:srgbClr val="000000">
                      <a:alpha val="43137"/>
                    </a:srgbClr>
                  </a:outerShdw>
                </a:effectLst>
              </a:rPr>
              <a:t>, i.e.</a:t>
            </a:r>
            <a:r>
              <a:rPr lang="en-CA" dirty="0" smtClean="0">
                <a:effectLst>
                  <a:outerShdw blurRad="38100" dist="38100" dir="2700000" algn="tl">
                    <a:srgbClr val="000000">
                      <a:alpha val="43137"/>
                    </a:srgbClr>
                  </a:outerShdw>
                </a:effectLst>
              </a:rPr>
              <a:t> </a:t>
            </a:r>
            <a:r>
              <a:rPr lang="en-CA" dirty="0" smtClean="0">
                <a:effectLst>
                  <a:outerShdw blurRad="38100" dist="38100" dir="2700000" algn="tl">
                    <a:srgbClr val="000000">
                      <a:alpha val="43137"/>
                    </a:srgbClr>
                  </a:outerShdw>
                </a:effectLst>
              </a:rPr>
              <a:t>Science, </a:t>
            </a:r>
            <a:r>
              <a:rPr lang="en-CA" dirty="0" smtClean="0">
                <a:effectLst>
                  <a:outerShdw blurRad="38100" dist="38100" dir="2700000" algn="tl">
                    <a:srgbClr val="000000">
                      <a:alpha val="43137"/>
                    </a:srgbClr>
                  </a:outerShdw>
                </a:effectLst>
              </a:rPr>
              <a:t>Math, </a:t>
            </a:r>
            <a:r>
              <a:rPr lang="en-CA" dirty="0" smtClean="0">
                <a:effectLst>
                  <a:outerShdw blurRad="38100" dist="38100" dir="2700000" algn="tl">
                    <a:srgbClr val="000000">
                      <a:alpha val="43137"/>
                    </a:srgbClr>
                  </a:outerShdw>
                </a:effectLst>
              </a:rPr>
              <a:t>etc.</a:t>
            </a:r>
          </a:p>
          <a:p>
            <a:pPr>
              <a:buFontTx/>
              <a:buChar char="-"/>
            </a:pPr>
            <a:endParaRPr lang="en-CA" dirty="0" smtClean="0">
              <a:effectLst>
                <a:outerShdw blurRad="38100" dist="38100" dir="2700000" algn="tl">
                  <a:srgbClr val="000000">
                    <a:alpha val="43137"/>
                  </a:srgbClr>
                </a:outerShdw>
              </a:effectLst>
            </a:endParaRPr>
          </a:p>
          <a:p>
            <a:pPr>
              <a:buFontTx/>
              <a:buChar char="-"/>
            </a:pPr>
            <a:r>
              <a:rPr lang="en-CA" dirty="0" smtClean="0">
                <a:effectLst>
                  <a:outerShdw blurRad="38100" dist="38100" dir="2700000" algn="tl">
                    <a:srgbClr val="000000">
                      <a:alpha val="43137"/>
                    </a:srgbClr>
                  </a:outerShdw>
                </a:effectLst>
              </a:rPr>
              <a:t> It allows to ELLs to associate words with other words via word maps, thus students are able to anchor new words based on connections. Both of these key words, anchoring and associating, have long term memory effects on the student.</a:t>
            </a:r>
            <a:endParaRPr lang="en-CA" dirty="0">
              <a:effectLst>
                <a:outerShdw blurRad="38100" dist="38100" dir="2700000" algn="tl">
                  <a:srgbClr val="000000">
                    <a:alpha val="43137"/>
                  </a:srgbClr>
                </a:outerShdw>
              </a:effectLs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4716" y="93232"/>
            <a:ext cx="7601803" cy="523220"/>
          </a:xfrm>
          <a:prstGeom prst="rect">
            <a:avLst/>
          </a:prstGeom>
          <a:noFill/>
        </p:spPr>
        <p:txBody>
          <a:bodyPr wrap="square" rtlCol="0">
            <a:spAutoFit/>
          </a:bodyPr>
          <a:lstStyle/>
          <a:p>
            <a:r>
              <a:rPr lang="en-CA" sz="2800" dirty="0" smtClean="0">
                <a:solidFill>
                  <a:schemeClr val="tx2"/>
                </a:solidFill>
                <a:effectLst>
                  <a:outerShdw blurRad="38100" dist="38100" dir="2700000" algn="tl">
                    <a:srgbClr val="000000">
                      <a:alpha val="43137"/>
                    </a:srgbClr>
                  </a:outerShdw>
                </a:effectLst>
              </a:rPr>
              <a:t>Strategies and uses of Vocabulary.com</a:t>
            </a:r>
            <a:endParaRPr lang="en-CA" sz="2800" dirty="0">
              <a:solidFill>
                <a:schemeClr val="tx2"/>
              </a:solidFill>
              <a:effectLst>
                <a:outerShdw blurRad="38100" dist="38100" dir="2700000" algn="tl">
                  <a:srgbClr val="000000">
                    <a:alpha val="43137"/>
                  </a:srgbClr>
                </a:outerShdw>
              </a:effectLst>
            </a:endParaRPr>
          </a:p>
        </p:txBody>
      </p:sp>
      <p:sp>
        <p:nvSpPr>
          <p:cNvPr id="5" name="TextBox 4"/>
          <p:cNvSpPr txBox="1"/>
          <p:nvPr/>
        </p:nvSpPr>
        <p:spPr>
          <a:xfrm>
            <a:off x="204716" y="1733266"/>
            <a:ext cx="8256896" cy="5016758"/>
          </a:xfrm>
          <a:prstGeom prst="rect">
            <a:avLst/>
          </a:prstGeom>
          <a:noFill/>
        </p:spPr>
        <p:txBody>
          <a:bodyPr wrap="square" rtlCol="0">
            <a:spAutoFit/>
          </a:bodyPr>
          <a:lstStyle/>
          <a:p>
            <a:r>
              <a:rPr lang="en-CA" sz="2000" dirty="0" smtClean="0">
                <a:effectLst>
                  <a:outerShdw blurRad="38100" dist="38100" dir="2700000" algn="tl">
                    <a:srgbClr val="000000">
                      <a:alpha val="43137"/>
                    </a:srgbClr>
                  </a:outerShdw>
                </a:effectLst>
              </a:rPr>
              <a:t>Their slogan is “Animate your Vocabulary”, which is exactly what it does. Though its focus is on associating words with other words, it has strategies that are discovery and consolidating based.</a:t>
            </a:r>
          </a:p>
          <a:p>
            <a:endParaRPr lang="en-CA" sz="2000" dirty="0" smtClean="0">
              <a:effectLst>
                <a:outerShdw blurRad="38100" dist="38100" dir="2700000" algn="tl">
                  <a:srgbClr val="000000">
                    <a:alpha val="43137"/>
                  </a:srgbClr>
                </a:outerShdw>
              </a:effectLst>
            </a:endParaRPr>
          </a:p>
          <a:p>
            <a:pPr>
              <a:buFontTx/>
              <a:buChar char="-"/>
            </a:pPr>
            <a:r>
              <a:rPr lang="en-CA" sz="2000" dirty="0" smtClean="0">
                <a:effectLst>
                  <a:outerShdw blurRad="38100" dist="38100" dir="2700000" algn="tl">
                    <a:srgbClr val="000000">
                      <a:alpha val="43137"/>
                    </a:srgbClr>
                  </a:outerShdw>
                </a:effectLst>
              </a:rPr>
              <a:t>Searching one word provides twenty other words, so ELLs are able to </a:t>
            </a:r>
            <a:r>
              <a:rPr lang="en-CA" sz="2000" b="1" dirty="0" smtClean="0">
                <a:effectLst>
                  <a:outerShdw blurRad="38100" dist="38100" dir="2700000" algn="tl">
                    <a:srgbClr val="000000">
                      <a:alpha val="43137"/>
                    </a:srgbClr>
                  </a:outerShdw>
                </a:effectLst>
              </a:rPr>
              <a:t>acquire </a:t>
            </a:r>
            <a:r>
              <a:rPr lang="en-CA" sz="2000" dirty="0" smtClean="0">
                <a:effectLst>
                  <a:outerShdw blurRad="38100" dist="38100" dir="2700000" algn="tl">
                    <a:srgbClr val="000000">
                      <a:alpha val="43137"/>
                    </a:srgbClr>
                  </a:outerShdw>
                </a:effectLst>
              </a:rPr>
              <a:t>and </a:t>
            </a:r>
            <a:r>
              <a:rPr lang="en-CA" sz="2000" b="1" dirty="0" smtClean="0">
                <a:effectLst>
                  <a:outerShdw blurRad="38100" dist="38100" dir="2700000" algn="tl">
                    <a:srgbClr val="000000">
                      <a:alpha val="43137"/>
                    </a:srgbClr>
                  </a:outerShdw>
                </a:effectLst>
              </a:rPr>
              <a:t>associate</a:t>
            </a:r>
          </a:p>
          <a:p>
            <a:pPr>
              <a:buFontTx/>
              <a:buChar char="-"/>
            </a:pPr>
            <a:r>
              <a:rPr lang="en-CA" sz="2000" b="1" dirty="0" smtClean="0">
                <a:effectLst>
                  <a:outerShdw blurRad="38100" dist="38100" dir="2700000" algn="tl">
                    <a:srgbClr val="000000">
                      <a:alpha val="43137"/>
                    </a:srgbClr>
                  </a:outerShdw>
                </a:effectLst>
              </a:rPr>
              <a:t> </a:t>
            </a:r>
            <a:r>
              <a:rPr lang="en-CA" sz="2000" dirty="0" smtClean="0">
                <a:effectLst>
                  <a:outerShdw blurRad="38100" dist="38100" dir="2700000" algn="tl">
                    <a:srgbClr val="000000">
                      <a:alpha val="43137"/>
                    </a:srgbClr>
                  </a:outerShdw>
                </a:effectLst>
              </a:rPr>
              <a:t>It does not provide the definition of a word, but may provide situations in which the word is used, so students can </a:t>
            </a:r>
            <a:r>
              <a:rPr lang="en-CA" sz="2000" b="1" dirty="0" smtClean="0">
                <a:effectLst>
                  <a:outerShdw blurRad="38100" dist="38100" dir="2700000" algn="tl">
                    <a:srgbClr val="000000">
                      <a:alpha val="43137"/>
                    </a:srgbClr>
                  </a:outerShdw>
                </a:effectLst>
              </a:rPr>
              <a:t>analyze</a:t>
            </a:r>
            <a:endParaRPr lang="en-CA" sz="2000" dirty="0" smtClean="0">
              <a:effectLst>
                <a:outerShdw blurRad="38100" dist="38100" dir="2700000" algn="tl">
                  <a:srgbClr val="000000">
                    <a:alpha val="43137"/>
                  </a:srgbClr>
                </a:outerShdw>
              </a:effectLst>
            </a:endParaRPr>
          </a:p>
          <a:p>
            <a:pPr>
              <a:buFontTx/>
              <a:buChar char="-"/>
            </a:pPr>
            <a:r>
              <a:rPr lang="en-CA" sz="2000" dirty="0" smtClean="0">
                <a:effectLst>
                  <a:outerShdw blurRad="38100" dist="38100" dir="2700000" algn="tl">
                    <a:srgbClr val="000000">
                      <a:alpha val="43137"/>
                    </a:srgbClr>
                  </a:outerShdw>
                </a:effectLst>
              </a:rPr>
              <a:t> Word families are already made, which are useful for subject learning, </a:t>
            </a:r>
            <a:r>
              <a:rPr lang="en-CA" sz="2000" dirty="0" err="1" smtClean="0">
                <a:effectLst>
                  <a:outerShdw blurRad="38100" dist="38100" dir="2700000" algn="tl">
                    <a:srgbClr val="000000">
                      <a:alpha val="43137"/>
                    </a:srgbClr>
                  </a:outerShdw>
                </a:effectLst>
              </a:rPr>
              <a:t>ie</a:t>
            </a:r>
            <a:r>
              <a:rPr lang="en-CA" sz="2000" dirty="0" smtClean="0">
                <a:effectLst>
                  <a:outerShdw blurRad="38100" dist="38100" dir="2700000" algn="tl">
                    <a:srgbClr val="000000">
                      <a:alpha val="43137"/>
                    </a:srgbClr>
                  </a:outerShdw>
                </a:effectLst>
              </a:rPr>
              <a:t>. Math, Science, as well there are pre-designed lesson plans to work in conjugation with online material</a:t>
            </a:r>
          </a:p>
          <a:p>
            <a:pPr>
              <a:buFontTx/>
              <a:buChar char="-"/>
            </a:pPr>
            <a:r>
              <a:rPr lang="en-CA" sz="2000" dirty="0" smtClean="0">
                <a:effectLst>
                  <a:outerShdw blurRad="38100" dist="38100" dir="2700000" algn="tl">
                    <a:srgbClr val="000000">
                      <a:alpha val="43137"/>
                    </a:srgbClr>
                  </a:outerShdw>
                </a:effectLst>
              </a:rPr>
              <a:t>Provides links to many other useful sites for vocabulary resources</a:t>
            </a:r>
          </a:p>
          <a:p>
            <a:pPr>
              <a:buFontTx/>
              <a:buChar char="-"/>
            </a:pPr>
            <a:endParaRPr lang="en-CA" sz="2000" dirty="0" smtClean="0">
              <a:effectLst>
                <a:outerShdw blurRad="38100" dist="38100" dir="2700000" algn="tl">
                  <a:srgbClr val="000000">
                    <a:alpha val="43137"/>
                  </a:srgbClr>
                </a:outerShdw>
              </a:effectLst>
            </a:endParaRPr>
          </a:p>
          <a:p>
            <a:pPr>
              <a:buFontTx/>
              <a:buChar char="-"/>
            </a:pPr>
            <a:r>
              <a:rPr lang="en-CA" sz="2000" b="1" dirty="0" smtClean="0">
                <a:effectLst>
                  <a:outerShdw blurRad="38100" dist="38100" dir="2700000" algn="tl">
                    <a:srgbClr val="000000">
                      <a:alpha val="43137"/>
                    </a:srgbClr>
                  </a:outerShdw>
                </a:effectLst>
              </a:rPr>
              <a:t> Student Use </a:t>
            </a:r>
            <a:r>
              <a:rPr lang="en-CA" sz="2000" dirty="0" smtClean="0">
                <a:effectLst>
                  <a:outerShdw blurRad="38100" dist="38100" dir="2700000" algn="tl">
                    <a:srgbClr val="000000">
                      <a:alpha val="43137"/>
                    </a:srgbClr>
                  </a:outerShdw>
                </a:effectLst>
              </a:rPr>
              <a:t>with teacher </a:t>
            </a:r>
            <a:r>
              <a:rPr lang="en-CA" sz="2000" dirty="0" smtClean="0">
                <a:effectLst>
                  <a:outerShdw blurRad="38100" dist="38100" dir="2700000" algn="tl">
                    <a:srgbClr val="000000">
                      <a:alpha val="43137"/>
                    </a:srgbClr>
                  </a:outerShdw>
                </a:effectLst>
              </a:rPr>
              <a:t>guidance (Vocabulary.com, 2012).</a:t>
            </a:r>
            <a:endParaRPr lang="en-CA" sz="2000" dirty="0" smtClean="0">
              <a:effectLst>
                <a:outerShdw blurRad="38100" dist="38100" dir="2700000" algn="tl">
                  <a:srgbClr val="000000">
                    <a:alpha val="43137"/>
                  </a:srgbClr>
                </a:outerShdw>
              </a:effectLst>
            </a:endParaRPr>
          </a:p>
          <a:p>
            <a:pPr>
              <a:buFontTx/>
              <a:buChar char="-"/>
            </a:pPr>
            <a:endParaRPr lang="en-CA" sz="2000" dirty="0" smtClean="0">
              <a:effectLst>
                <a:outerShdw blurRad="38100" dist="38100" dir="2700000" algn="tl">
                  <a:srgbClr val="000000">
                    <a:alpha val="43137"/>
                  </a:srgbClr>
                </a:outerShdw>
              </a:effectLst>
            </a:endParaRPr>
          </a:p>
          <a:p>
            <a:r>
              <a:rPr lang="en-CA" sz="2000" dirty="0" smtClean="0">
                <a:effectLst>
                  <a:outerShdw blurRad="38100" dist="38100" dir="2700000" algn="tl">
                    <a:srgbClr val="000000">
                      <a:alpha val="43137"/>
                    </a:srgbClr>
                  </a:outerShdw>
                </a:effectLst>
              </a:rPr>
              <a:t> 										Free! No account required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39" y="274638"/>
            <a:ext cx="9833212" cy="571523"/>
          </a:xfrm>
        </p:spPr>
        <p:txBody>
          <a:bodyPr>
            <a:noAutofit/>
          </a:bodyPr>
          <a:lstStyle/>
          <a:p>
            <a:r>
              <a:rPr lang="en-US" sz="3600" dirty="0" smtClean="0">
                <a:solidFill>
                  <a:srgbClr val="FFFF00"/>
                </a:solidFill>
                <a:effectLst>
                  <a:outerShdw blurRad="38100" dist="38100" dir="2700000" algn="tl">
                    <a:srgbClr val="000000">
                      <a:alpha val="43137"/>
                    </a:srgbClr>
                  </a:outerShdw>
                </a:effectLst>
              </a:rPr>
              <a:t>The Whole is Greater than the Sum of its Parts</a:t>
            </a:r>
            <a:endParaRPr lang="en-US" sz="36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dirty="0" smtClean="0"/>
              <a:t>Each of the </a:t>
            </a:r>
            <a:r>
              <a:rPr lang="en-US" dirty="0" smtClean="0">
                <a:effectLst>
                  <a:outerShdw blurRad="38100" dist="38100" dir="2700000" algn="tl">
                    <a:srgbClr val="000000">
                      <a:alpha val="43137"/>
                    </a:srgbClr>
                  </a:outerShdw>
                </a:effectLst>
              </a:rPr>
              <a:t>"four skills" </a:t>
            </a:r>
            <a:r>
              <a:rPr lang="en-US" dirty="0" smtClean="0"/>
              <a:t>is composed of component sub-skills. </a:t>
            </a:r>
            <a:r>
              <a:rPr lang="en-US" dirty="0" err="1" smtClean="0"/>
              <a:t>Grabe</a:t>
            </a:r>
            <a:r>
              <a:rPr lang="en-US" dirty="0" smtClean="0"/>
              <a:t>, as cited in McCarthy (1999), notes six in particular in the case of reading. These are:</a:t>
            </a:r>
          </a:p>
          <a:p>
            <a:pPr lvl="0"/>
            <a:r>
              <a:rPr lang="en-US" dirty="0" smtClean="0"/>
              <a:t>The perceptual automatic recognition </a:t>
            </a:r>
            <a:r>
              <a:rPr lang="en-US" sz="3294" dirty="0" smtClean="0"/>
              <a:t>skill</a:t>
            </a:r>
            <a:r>
              <a:rPr lang="en-US" dirty="0"/>
              <a:t>,</a:t>
            </a:r>
            <a:endParaRPr lang="en-US" dirty="0" smtClean="0"/>
          </a:p>
          <a:p>
            <a:pPr lvl="0"/>
            <a:r>
              <a:rPr lang="en-US" dirty="0" smtClean="0"/>
              <a:t>Linguistic skills,</a:t>
            </a:r>
          </a:p>
          <a:p>
            <a:pPr lvl="0"/>
            <a:r>
              <a:rPr lang="en-US" dirty="0" smtClean="0"/>
              <a:t>Knowledge and skills of discourse structure and organization,</a:t>
            </a:r>
          </a:p>
          <a:p>
            <a:pPr lvl="0"/>
            <a:r>
              <a:rPr lang="en-US" dirty="0" smtClean="0"/>
              <a:t>Knowledge of the world,</a:t>
            </a:r>
          </a:p>
          <a:p>
            <a:pPr lvl="0"/>
            <a:r>
              <a:rPr lang="en-US" dirty="0" smtClean="0"/>
              <a:t>Synthetic and critical evaluation skills,</a:t>
            </a:r>
          </a:p>
          <a:p>
            <a:pPr lvl="0"/>
            <a:r>
              <a:rPr lang="en-US" dirty="0" smtClean="0"/>
              <a:t>Metalinguistic knowledge and skills.</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0" y="586854"/>
            <a:ext cx="9156738" cy="5722961"/>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393178">
            <a:off x="-69965" y="370433"/>
            <a:ext cx="2536913" cy="923330"/>
          </a:xfrm>
          <a:prstGeom prst="rect">
            <a:avLst/>
          </a:prstGeom>
          <a:noFill/>
        </p:spPr>
        <p:txBody>
          <a:bodyPr wrap="none" lIns="91440" tIns="45720" rIns="91440" bIns="45720">
            <a:spAutoFit/>
          </a:bodyPr>
          <a:lstStyle/>
          <a:p>
            <a:pPr algn="ctr"/>
            <a:r>
              <a:rPr lang="en-US" sz="5400" b="1" cap="none" spc="0" dirty="0" smtClean="0">
                <a:ln w="1905"/>
                <a:solidFill>
                  <a:srgbClr val="FFFF00"/>
                </a:solidFill>
                <a:effectLst>
                  <a:innerShdw blurRad="69850" dist="43180" dir="5400000">
                    <a:srgbClr val="000000">
                      <a:alpha val="65000"/>
                    </a:srgbClr>
                  </a:innerShdw>
                </a:effectLst>
              </a:rPr>
              <a:t>Activate</a:t>
            </a:r>
            <a:endParaRPr lang="en-US" sz="5400" b="1" cap="none" spc="0" dirty="0">
              <a:ln w="1905"/>
              <a:solidFill>
                <a:srgbClr val="FFFF00"/>
              </a:solidFill>
              <a:effectLst>
                <a:innerShdw blurRad="69850" dist="43180" dir="5400000">
                  <a:srgbClr val="000000">
                    <a:alpha val="65000"/>
                  </a:srgbClr>
                </a:innerShdw>
              </a:effectLst>
            </a:endParaRPr>
          </a:p>
        </p:txBody>
      </p:sp>
      <p:sp>
        <p:nvSpPr>
          <p:cNvPr id="4" name="TextBox 3"/>
          <p:cNvSpPr txBox="1"/>
          <p:nvPr/>
        </p:nvSpPr>
        <p:spPr>
          <a:xfrm>
            <a:off x="844" y="3548418"/>
            <a:ext cx="9294126" cy="2031325"/>
          </a:xfrm>
          <a:prstGeom prst="rect">
            <a:avLst/>
          </a:prstGeom>
          <a:noFill/>
        </p:spPr>
        <p:txBody>
          <a:bodyPr wrap="square" rtlCol="0">
            <a:spAutoFit/>
          </a:bodyPr>
          <a:lstStyle/>
          <a:p>
            <a:r>
              <a:rPr lang="en-CA" b="1" dirty="0" smtClean="0">
                <a:effectLst>
                  <a:outerShdw blurRad="38100" dist="38100" dir="2700000" algn="tl">
                    <a:srgbClr val="000000">
                      <a:alpha val="43137"/>
                    </a:srgbClr>
                  </a:outerShdw>
                </a:effectLst>
              </a:rPr>
              <a:t>Example programs within Lextutor.com</a:t>
            </a:r>
          </a:p>
          <a:p>
            <a:endParaRPr lang="en-CA" b="1" dirty="0" smtClean="0">
              <a:effectLst>
                <a:outerShdw blurRad="38100" dist="38100" dir="2700000" algn="tl">
                  <a:srgbClr val="000000">
                    <a:alpha val="43137"/>
                  </a:srgbClr>
                </a:outerShdw>
              </a:effectLst>
            </a:endParaRPr>
          </a:p>
          <a:p>
            <a:r>
              <a:rPr lang="en-CA" b="1" dirty="0" err="1" smtClean="0">
                <a:effectLst>
                  <a:outerShdw blurRad="38100" dist="38100" dir="2700000" algn="tl">
                    <a:srgbClr val="000000">
                      <a:alpha val="43137"/>
                    </a:srgbClr>
                  </a:outerShdw>
                </a:effectLst>
              </a:rPr>
              <a:t>Familizer</a:t>
            </a:r>
            <a:r>
              <a:rPr lang="en-CA" b="1" dirty="0" smtClean="0">
                <a:effectLst>
                  <a:outerShdw blurRad="38100" dist="38100" dir="2700000" algn="tl">
                    <a:srgbClr val="000000">
                      <a:alpha val="43137"/>
                    </a:srgbClr>
                  </a:outerShdw>
                </a:effectLst>
              </a:rPr>
              <a:t> – </a:t>
            </a:r>
            <a:r>
              <a:rPr lang="en-CA" dirty="0" smtClean="0">
                <a:effectLst>
                  <a:outerShdw blurRad="38100" dist="38100" dir="2700000" algn="tl">
                    <a:srgbClr val="000000">
                      <a:alpha val="43137"/>
                    </a:srgbClr>
                  </a:outerShdw>
                </a:effectLst>
              </a:rPr>
              <a:t>Takes words from a text and organizes them into families.</a:t>
            </a:r>
            <a:endParaRPr lang="en-CA" b="1" dirty="0" smtClean="0">
              <a:effectLst>
                <a:outerShdw blurRad="38100" dist="38100" dir="2700000" algn="tl">
                  <a:srgbClr val="000000">
                    <a:alpha val="43137"/>
                  </a:srgbClr>
                </a:outerShdw>
              </a:effectLst>
            </a:endParaRPr>
          </a:p>
          <a:p>
            <a:endParaRPr lang="en-CA" b="1" dirty="0" smtClean="0">
              <a:effectLst>
                <a:outerShdw blurRad="38100" dist="38100" dir="2700000" algn="tl">
                  <a:srgbClr val="000000">
                    <a:alpha val="43137"/>
                  </a:srgbClr>
                </a:outerShdw>
              </a:effectLst>
            </a:endParaRPr>
          </a:p>
          <a:p>
            <a:r>
              <a:rPr lang="en-CA" b="1" dirty="0" smtClean="0">
                <a:effectLst>
                  <a:outerShdw blurRad="38100" dist="38100" dir="2700000" algn="tl">
                    <a:srgbClr val="000000">
                      <a:alpha val="43137"/>
                    </a:srgbClr>
                  </a:outerShdw>
                </a:effectLst>
              </a:rPr>
              <a:t>Key Words Extractor – </a:t>
            </a:r>
            <a:r>
              <a:rPr lang="en-CA" dirty="0" smtClean="0">
                <a:effectLst>
                  <a:outerShdw blurRad="38100" dist="38100" dir="2700000" algn="tl">
                    <a:srgbClr val="000000">
                      <a:alpha val="43137"/>
                    </a:srgbClr>
                  </a:outerShdw>
                </a:effectLst>
              </a:rPr>
              <a:t>Takes the text used and finds the key words, </a:t>
            </a:r>
            <a:r>
              <a:rPr lang="en-CA" dirty="0" err="1" smtClean="0">
                <a:effectLst>
                  <a:outerShdw blurRad="38100" dist="38100" dir="2700000" algn="tl">
                    <a:srgbClr val="000000">
                      <a:alpha val="43137"/>
                    </a:srgbClr>
                  </a:outerShdw>
                </a:effectLst>
              </a:rPr>
              <a:t>ie</a:t>
            </a:r>
            <a:r>
              <a:rPr lang="en-CA" dirty="0" smtClean="0">
                <a:effectLst>
                  <a:outerShdw blurRad="38100" dist="38100" dir="2700000" algn="tl">
                    <a:srgbClr val="000000">
                      <a:alpha val="43137"/>
                    </a:srgbClr>
                  </a:outerShdw>
                </a:effectLst>
              </a:rPr>
              <a:t>. Subject, object, agent etc.</a:t>
            </a:r>
            <a:endParaRPr lang="en-CA" b="1" dirty="0" smtClean="0">
              <a:effectLst>
                <a:outerShdw blurRad="38100" dist="38100" dir="2700000" algn="tl">
                  <a:srgbClr val="000000">
                    <a:alpha val="43137"/>
                  </a:srgbClr>
                </a:outerShdw>
              </a:effectLst>
            </a:endParaRPr>
          </a:p>
          <a:p>
            <a:endParaRPr lang="en-CA" b="1" dirty="0" smtClean="0">
              <a:effectLst>
                <a:outerShdw blurRad="38100" dist="38100" dir="2700000" algn="tl">
                  <a:srgbClr val="000000">
                    <a:alpha val="43137"/>
                  </a:srgbClr>
                </a:outerShdw>
              </a:effectLst>
            </a:endParaRPr>
          </a:p>
          <a:p>
            <a:r>
              <a:rPr lang="en-CA" b="1" dirty="0" smtClean="0">
                <a:effectLst>
                  <a:outerShdw blurRad="38100" dist="38100" dir="2700000" algn="tl">
                    <a:srgbClr val="000000">
                      <a:alpha val="43137"/>
                    </a:srgbClr>
                  </a:outerShdw>
                </a:effectLst>
              </a:rPr>
              <a:t>Morphology – </a:t>
            </a:r>
            <a:r>
              <a:rPr lang="en-CA" dirty="0" smtClean="0">
                <a:effectLst>
                  <a:outerShdw blurRad="38100" dist="38100" dir="2700000" algn="tl">
                    <a:srgbClr val="000000">
                      <a:alpha val="43137"/>
                    </a:srgbClr>
                  </a:outerShdw>
                </a:effectLst>
              </a:rPr>
              <a:t>Words are divided into their roots, affixes and how frequently they occur.</a:t>
            </a:r>
            <a:endParaRPr lang="en-CA" b="1" dirty="0" smtClean="0">
              <a:effectLst>
                <a:outerShdw blurRad="38100" dist="38100" dir="2700000" algn="tl">
                  <a:srgbClr val="000000">
                    <a:alpha val="43137"/>
                  </a:srgbClr>
                </a:outerShdw>
              </a:effectLst>
            </a:endParaRPr>
          </a:p>
        </p:txBody>
      </p:sp>
      <p:sp>
        <p:nvSpPr>
          <p:cNvPr id="5" name="TextBox 4"/>
          <p:cNvSpPr txBox="1"/>
          <p:nvPr/>
        </p:nvSpPr>
        <p:spPr>
          <a:xfrm>
            <a:off x="844" y="5183958"/>
            <a:ext cx="9143156" cy="646331"/>
          </a:xfrm>
          <a:prstGeom prst="rect">
            <a:avLst/>
          </a:prstGeom>
          <a:noFill/>
        </p:spPr>
        <p:txBody>
          <a:bodyPr wrap="square" rtlCol="0">
            <a:spAutoFit/>
          </a:bodyPr>
          <a:lstStyle/>
          <a:p>
            <a:endParaRPr lang="en-CA" dirty="0" smtClean="0"/>
          </a:p>
          <a:p>
            <a:r>
              <a:rPr lang="en-CA" dirty="0" smtClean="0"/>
              <a:t> </a:t>
            </a:r>
            <a:endParaRPr lang="en-CA" dirty="0"/>
          </a:p>
        </p:txBody>
      </p:sp>
      <p:sp>
        <p:nvSpPr>
          <p:cNvPr id="6" name="TextBox 5"/>
          <p:cNvSpPr txBox="1"/>
          <p:nvPr/>
        </p:nvSpPr>
        <p:spPr>
          <a:xfrm>
            <a:off x="1092666" y="2342697"/>
            <a:ext cx="8202304" cy="1200329"/>
          </a:xfrm>
          <a:prstGeom prst="rect">
            <a:avLst/>
          </a:prstGeom>
          <a:noFill/>
        </p:spPr>
        <p:txBody>
          <a:bodyPr wrap="square" rtlCol="0">
            <a:spAutoFit/>
          </a:bodyPr>
          <a:lstStyle/>
          <a:p>
            <a:r>
              <a:rPr lang="en-CA" dirty="0" smtClean="0">
                <a:sym typeface="Wingdings" pitchFamily="2" charset="2"/>
              </a:rPr>
              <a:t>At older ages, morphology can be activated in a student. </a:t>
            </a:r>
            <a:r>
              <a:rPr lang="en-CA" dirty="0" smtClean="0">
                <a:sym typeface="Wingdings" pitchFamily="2" charset="2"/>
              </a:rPr>
              <a:t>Lextutor.ca (Cobb, </a:t>
            </a:r>
            <a:r>
              <a:rPr lang="en-CA" dirty="0" err="1" smtClean="0">
                <a:sym typeface="Wingdings" pitchFamily="2" charset="2"/>
              </a:rPr>
              <a:t>n.d.</a:t>
            </a:r>
            <a:r>
              <a:rPr lang="en-CA" dirty="0" smtClean="0">
                <a:sym typeface="Wingdings" pitchFamily="2" charset="2"/>
              </a:rPr>
              <a:t>) provides </a:t>
            </a:r>
            <a:r>
              <a:rPr lang="en-CA" dirty="0" smtClean="0">
                <a:sym typeface="Wingdings" pitchFamily="2" charset="2"/>
              </a:rPr>
              <a:t>explicit ways in how morphology works. It also works with teaching pragmatics, </a:t>
            </a:r>
            <a:r>
              <a:rPr lang="en-CA" dirty="0" smtClean="0">
                <a:sym typeface="Wingdings" pitchFamily="2" charset="2"/>
              </a:rPr>
              <a:t>i.e</a:t>
            </a:r>
            <a:r>
              <a:rPr lang="en-CA" dirty="0" smtClean="0">
                <a:sym typeface="Wingdings" pitchFamily="2" charset="2"/>
              </a:rPr>
              <a:t>. </a:t>
            </a:r>
            <a:r>
              <a:rPr lang="en-CA" u="sng" dirty="0" smtClean="0">
                <a:sym typeface="Wingdings" pitchFamily="2" charset="2"/>
              </a:rPr>
              <a:t>Mary</a:t>
            </a:r>
            <a:r>
              <a:rPr lang="en-CA" dirty="0" smtClean="0">
                <a:sym typeface="Wingdings" pitchFamily="2" charset="2"/>
              </a:rPr>
              <a:t> ate an apple. Mary is the subject, apple is the object, ate is the simple past verb</a:t>
            </a:r>
            <a:endParaRPr lang="en-CA" dirty="0"/>
          </a:p>
        </p:txBody>
      </p:sp>
      <p:sp>
        <p:nvSpPr>
          <p:cNvPr id="7" name="TextBox 6"/>
          <p:cNvSpPr txBox="1"/>
          <p:nvPr/>
        </p:nvSpPr>
        <p:spPr>
          <a:xfrm>
            <a:off x="259307" y="5579743"/>
            <a:ext cx="8584442" cy="1200329"/>
          </a:xfrm>
          <a:prstGeom prst="rect">
            <a:avLst/>
          </a:prstGeom>
          <a:noFill/>
        </p:spPr>
        <p:txBody>
          <a:bodyPr wrap="square" rtlCol="0">
            <a:spAutoFit/>
          </a:bodyPr>
          <a:lstStyle/>
          <a:p>
            <a:r>
              <a:rPr lang="en-CA" dirty="0" smtClean="0"/>
              <a:t>Lextutor.ca (Cobb, </a:t>
            </a:r>
            <a:r>
              <a:rPr lang="en-CA" dirty="0" err="1" smtClean="0"/>
              <a:t>n.d.</a:t>
            </a:r>
            <a:r>
              <a:rPr lang="en-CA" dirty="0" smtClean="0"/>
              <a:t>) needs </a:t>
            </a:r>
            <a:r>
              <a:rPr lang="en-CA" dirty="0" smtClean="0"/>
              <a:t>to be </a:t>
            </a:r>
            <a:r>
              <a:rPr lang="en-CA" b="1" dirty="0" smtClean="0"/>
              <a:t>teacher directed</a:t>
            </a:r>
            <a:r>
              <a:rPr lang="en-CA" dirty="0" smtClean="0"/>
              <a:t>, the overall design and layout of the site is confusing and disorganized, though </a:t>
            </a:r>
            <a:r>
              <a:rPr lang="en-CA" dirty="0" smtClean="0"/>
              <a:t>its </a:t>
            </a:r>
            <a:r>
              <a:rPr lang="en-CA" dirty="0" smtClean="0"/>
              <a:t>content is useful.</a:t>
            </a:r>
          </a:p>
          <a:p>
            <a:endParaRPr lang="en-CA" dirty="0" smtClean="0"/>
          </a:p>
          <a:p>
            <a:r>
              <a:rPr lang="en-CA" dirty="0" smtClean="0"/>
              <a:t>Free!</a:t>
            </a:r>
            <a:endParaRPr lang="en-CA" dirty="0"/>
          </a:p>
        </p:txBody>
      </p:sp>
      <p:sp>
        <p:nvSpPr>
          <p:cNvPr id="8" name="Rectangle 7"/>
          <p:cNvSpPr/>
          <p:nvPr/>
        </p:nvSpPr>
        <p:spPr>
          <a:xfrm>
            <a:off x="2286000" y="1240145"/>
            <a:ext cx="4572000" cy="923330"/>
          </a:xfrm>
          <a:prstGeom prst="rect">
            <a:avLst/>
          </a:prstGeom>
        </p:spPr>
        <p:txBody>
          <a:bodyPr>
            <a:spAutoFit/>
          </a:bodyPr>
          <a:lstStyle/>
          <a:p>
            <a:r>
              <a:rPr lang="en-CA" dirty="0" smtClean="0"/>
              <a:t>Students will soon need to realize that they can add to root words.</a:t>
            </a:r>
          </a:p>
          <a:p>
            <a:r>
              <a:rPr lang="en-CA" dirty="0" smtClean="0"/>
              <a:t> </a:t>
            </a:r>
            <a:r>
              <a:rPr lang="en-CA" dirty="0" smtClean="0"/>
              <a:t>i.</a:t>
            </a:r>
            <a:r>
              <a:rPr lang="en-CA" dirty="0" smtClean="0"/>
              <a:t>e</a:t>
            </a:r>
            <a:r>
              <a:rPr lang="en-CA" dirty="0" smtClean="0"/>
              <a:t>. interesting, </a:t>
            </a:r>
            <a:r>
              <a:rPr lang="en-CA" dirty="0" smtClean="0">
                <a:sym typeface="Wingdings" pitchFamily="2" charset="2"/>
              </a:rPr>
              <a:t> </a:t>
            </a:r>
            <a:r>
              <a:rPr lang="en-CA" u="sng" dirty="0" smtClean="0">
                <a:sym typeface="Wingdings" pitchFamily="2" charset="2"/>
              </a:rPr>
              <a:t>un</a:t>
            </a:r>
            <a:r>
              <a:rPr lang="en-CA" dirty="0" smtClean="0">
                <a:sym typeface="Wingdings" pitchFamily="2" charset="2"/>
              </a:rPr>
              <a:t>interesting</a:t>
            </a:r>
            <a:endParaRPr lang="en-CA" dirty="0"/>
          </a:p>
        </p:txBody>
      </p:sp>
      <p:sp>
        <p:nvSpPr>
          <p:cNvPr id="9" name="Rectangle 8"/>
          <p:cNvSpPr/>
          <p:nvPr/>
        </p:nvSpPr>
        <p:spPr>
          <a:xfrm>
            <a:off x="4572000" y="204716"/>
            <a:ext cx="4572000" cy="923330"/>
          </a:xfrm>
          <a:prstGeom prst="rect">
            <a:avLst/>
          </a:prstGeom>
        </p:spPr>
        <p:txBody>
          <a:bodyPr>
            <a:spAutoFit/>
          </a:bodyPr>
          <a:lstStyle/>
          <a:p>
            <a:r>
              <a:rPr lang="en-CA" dirty="0" smtClean="0"/>
              <a:t>Activation is not used immediately with beginner ELLs, but after the previous strategies. </a:t>
            </a:r>
            <a:endParaRPr lang="en-C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586855"/>
            <a:ext cx="9156734" cy="5722959"/>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351321">
            <a:off x="-54886" y="169420"/>
            <a:ext cx="2329805" cy="923330"/>
          </a:xfrm>
          <a:prstGeom prst="rect">
            <a:avLst/>
          </a:prstGeom>
          <a:noFill/>
        </p:spPr>
        <p:txBody>
          <a:bodyPr wrap="none" lIns="91440" tIns="45720" rIns="91440" bIns="45720">
            <a:spAutoFit/>
          </a:bodyPr>
          <a:lstStyle/>
          <a:p>
            <a:pPr algn="ctr"/>
            <a:r>
              <a:rPr lang="en-US" sz="5400" b="1" cap="none" spc="0" dirty="0" smtClean="0">
                <a:ln w="1905"/>
                <a:solidFill>
                  <a:srgbClr val="FFFF00"/>
                </a:solidFill>
                <a:effectLst>
                  <a:innerShdw blurRad="69850" dist="43180" dir="5400000">
                    <a:srgbClr val="000000">
                      <a:alpha val="65000"/>
                    </a:srgbClr>
                  </a:innerShdw>
                </a:effectLst>
              </a:rPr>
              <a:t>Recycle</a:t>
            </a:r>
            <a:endParaRPr lang="en-US" sz="5400" b="1" cap="none" spc="0" dirty="0">
              <a:ln w="1905"/>
              <a:solidFill>
                <a:srgbClr val="FFFF00"/>
              </a:solidFill>
              <a:effectLst>
                <a:innerShdw blurRad="69850" dist="43180" dir="5400000">
                  <a:srgbClr val="000000">
                    <a:alpha val="65000"/>
                  </a:srgbClr>
                </a:innerShdw>
              </a:effectLst>
            </a:endParaRPr>
          </a:p>
        </p:txBody>
      </p:sp>
      <p:sp>
        <p:nvSpPr>
          <p:cNvPr id="4" name="TextBox 3"/>
          <p:cNvSpPr txBox="1"/>
          <p:nvPr/>
        </p:nvSpPr>
        <p:spPr>
          <a:xfrm>
            <a:off x="184638" y="2224585"/>
            <a:ext cx="8781941" cy="4093428"/>
          </a:xfrm>
          <a:prstGeom prst="rect">
            <a:avLst/>
          </a:prstGeom>
          <a:noFill/>
        </p:spPr>
        <p:txBody>
          <a:bodyPr wrap="square" rtlCol="0">
            <a:spAutoFit/>
          </a:bodyPr>
          <a:lstStyle/>
          <a:p>
            <a:r>
              <a:rPr lang="en-CA" sz="2000" dirty="0" smtClean="0">
                <a:effectLst>
                  <a:outerShdw blurRad="38100" dist="38100" dir="2700000" algn="tl">
                    <a:srgbClr val="000000">
                      <a:alpha val="43137"/>
                    </a:srgbClr>
                  </a:outerShdw>
                </a:effectLst>
              </a:rPr>
              <a:t>At this point in the process, </a:t>
            </a:r>
            <a:r>
              <a:rPr lang="en-CA" sz="2000" dirty="0" err="1" smtClean="0">
                <a:effectLst>
                  <a:outerShdw blurRad="38100" dist="38100" dir="2700000" algn="tl">
                    <a:srgbClr val="000000">
                      <a:alpha val="43137"/>
                    </a:srgbClr>
                  </a:outerShdw>
                </a:effectLst>
              </a:rPr>
              <a:t>ELLs</a:t>
            </a:r>
            <a:r>
              <a:rPr lang="en-CA" sz="2000" dirty="0" smtClean="0">
                <a:effectLst>
                  <a:outerShdw blurRad="38100" dist="38100" dir="2700000" algn="tl">
                    <a:srgbClr val="000000">
                      <a:alpha val="43137"/>
                    </a:srgbClr>
                  </a:outerShdw>
                </a:effectLst>
              </a:rPr>
              <a:t> are recycling old words often, hence Recycle. Strategies that were once </a:t>
            </a:r>
            <a:r>
              <a:rPr lang="en-CA" sz="2000" dirty="0" smtClean="0">
                <a:effectLst>
                  <a:outerShdw blurRad="38100" dist="38100" dir="2700000" algn="tl">
                    <a:srgbClr val="000000">
                      <a:alpha val="43137"/>
                    </a:srgbClr>
                  </a:outerShdw>
                </a:effectLst>
              </a:rPr>
              <a:t>assessed, </a:t>
            </a:r>
            <a:r>
              <a:rPr lang="en-CA" sz="2000" dirty="0" smtClean="0">
                <a:effectLst>
                  <a:outerShdw blurRad="38100" dist="38100" dir="2700000" algn="tl">
                    <a:srgbClr val="000000">
                      <a:alpha val="43137"/>
                    </a:srgbClr>
                  </a:outerShdw>
                </a:effectLst>
              </a:rPr>
              <a:t>for </a:t>
            </a:r>
            <a:r>
              <a:rPr lang="en-CA" sz="2000" dirty="0" smtClean="0">
                <a:effectLst>
                  <a:outerShdw blurRad="38100" dist="38100" dir="2700000" algn="tl">
                    <a:srgbClr val="000000">
                      <a:alpha val="43137"/>
                    </a:srgbClr>
                  </a:outerShdw>
                </a:effectLst>
              </a:rPr>
              <a:t>example, </a:t>
            </a:r>
            <a:r>
              <a:rPr lang="en-CA" sz="2000" dirty="0" smtClean="0">
                <a:effectLst>
                  <a:outerShdw blurRad="38100" dist="38100" dir="2700000" algn="tl">
                    <a:srgbClr val="000000">
                      <a:alpha val="43137"/>
                    </a:srgbClr>
                  </a:outerShdw>
                </a:effectLst>
              </a:rPr>
              <a:t>become </a:t>
            </a:r>
            <a:r>
              <a:rPr lang="en-CA" sz="2000" dirty="0" smtClean="0">
                <a:effectLst>
                  <a:outerShdw blurRad="38100" dist="38100" dir="2700000" algn="tl">
                    <a:srgbClr val="000000">
                      <a:alpha val="43137"/>
                    </a:srgbClr>
                  </a:outerShdw>
                </a:effectLst>
              </a:rPr>
              <a:t>reassessed. </a:t>
            </a:r>
            <a:r>
              <a:rPr lang="en-CA" sz="2000" dirty="0" smtClean="0">
                <a:effectLst>
                  <a:outerShdw blurRad="38100" dist="38100" dir="2700000" algn="tl">
                    <a:srgbClr val="000000">
                      <a:alpha val="43137"/>
                    </a:srgbClr>
                  </a:outerShdw>
                </a:effectLst>
              </a:rPr>
              <a:t>For continuous learning of vocabulary and reusing the old ones, a program is needed that is updated frequently with new material.</a:t>
            </a:r>
          </a:p>
          <a:p>
            <a:endParaRPr lang="en-CA" sz="2000" dirty="0" smtClean="0">
              <a:effectLst>
                <a:outerShdw blurRad="38100" dist="38100" dir="2700000" algn="tl">
                  <a:srgbClr val="000000">
                    <a:alpha val="43137"/>
                  </a:srgbClr>
                </a:outerShdw>
              </a:effectLst>
            </a:endParaRPr>
          </a:p>
          <a:p>
            <a:r>
              <a:rPr lang="en-CA" sz="2000" dirty="0" smtClean="0">
                <a:effectLst>
                  <a:outerShdw blurRad="38100" dist="38100" dir="2700000" algn="tl">
                    <a:srgbClr val="000000">
                      <a:alpha val="43137"/>
                    </a:srgbClr>
                  </a:outerShdw>
                </a:effectLst>
              </a:rPr>
              <a:t>Lingorilla.com </a:t>
            </a:r>
            <a:r>
              <a:rPr lang="en-CA" sz="2000" dirty="0" smtClean="0">
                <a:effectLst>
                  <a:outerShdw blurRad="38100" dist="38100" dir="2700000" algn="tl">
                    <a:srgbClr val="000000">
                      <a:alpha val="43137"/>
                    </a:srgbClr>
                  </a:outerShdw>
                </a:effectLst>
              </a:rPr>
              <a:t>(2012) provides </a:t>
            </a:r>
            <a:r>
              <a:rPr lang="en-CA" sz="2000" dirty="0" smtClean="0">
                <a:effectLst>
                  <a:outerShdw blurRad="38100" dist="38100" dir="2700000" algn="tl">
                    <a:srgbClr val="000000">
                      <a:alpha val="43137"/>
                    </a:srgbClr>
                  </a:outerShdw>
                </a:effectLst>
              </a:rPr>
              <a:t>the ongoing need of new material and a social environment for students to relearn old materials and new ones online. </a:t>
            </a:r>
          </a:p>
          <a:p>
            <a:endParaRPr lang="en-CA" sz="2000" dirty="0" smtClean="0">
              <a:effectLst>
                <a:outerShdw blurRad="38100" dist="38100" dir="2700000" algn="tl">
                  <a:srgbClr val="000000">
                    <a:alpha val="43137"/>
                  </a:srgbClr>
                </a:outerShdw>
              </a:effectLst>
            </a:endParaRPr>
          </a:p>
          <a:p>
            <a:r>
              <a:rPr lang="en-CA" sz="2000" dirty="0" smtClean="0">
                <a:effectLst>
                  <a:outerShdw blurRad="38100" dist="38100" dir="2700000" algn="tl">
                    <a:srgbClr val="000000">
                      <a:alpha val="43137"/>
                    </a:srgbClr>
                  </a:outerShdw>
                </a:effectLst>
              </a:rPr>
              <a:t>It has:</a:t>
            </a:r>
          </a:p>
          <a:p>
            <a:pPr>
              <a:buFontTx/>
              <a:buChar char="-"/>
            </a:pPr>
            <a:r>
              <a:rPr lang="en-CA" sz="2000" dirty="0" smtClean="0">
                <a:effectLst>
                  <a:outerShdw blurRad="38100" dist="38100" dir="2700000" algn="tl">
                    <a:srgbClr val="000000">
                      <a:alpha val="43137"/>
                    </a:srgbClr>
                  </a:outerShdw>
                </a:effectLst>
              </a:rPr>
              <a:t> Lessons</a:t>
            </a:r>
          </a:p>
          <a:p>
            <a:pPr>
              <a:buFontTx/>
              <a:buChar char="-"/>
            </a:pPr>
            <a:r>
              <a:rPr lang="en-CA" sz="2000" dirty="0" smtClean="0">
                <a:effectLst>
                  <a:outerShdw blurRad="38100" dist="38100" dir="2700000" algn="tl">
                    <a:srgbClr val="000000">
                      <a:alpha val="43137"/>
                    </a:srgbClr>
                  </a:outerShdw>
                </a:effectLst>
              </a:rPr>
              <a:t> E-Cards and flashcards</a:t>
            </a:r>
          </a:p>
          <a:p>
            <a:pPr>
              <a:buFontTx/>
              <a:buChar char="-"/>
            </a:pPr>
            <a:r>
              <a:rPr lang="en-CA" sz="2000" dirty="0" smtClean="0">
                <a:effectLst>
                  <a:outerShdw blurRad="38100" dist="38100" dir="2700000" algn="tl">
                    <a:srgbClr val="000000">
                      <a:alpha val="43137"/>
                    </a:srgbClr>
                  </a:outerShdw>
                </a:effectLst>
              </a:rPr>
              <a:t> Exercises</a:t>
            </a:r>
          </a:p>
          <a:p>
            <a:pPr>
              <a:buFontTx/>
              <a:buChar char="-"/>
            </a:pPr>
            <a:r>
              <a:rPr lang="en-CA" sz="2000" dirty="0" smtClean="0">
                <a:effectLst>
                  <a:outerShdw blurRad="38100" dist="38100" dir="2700000" algn="tl">
                    <a:srgbClr val="000000">
                      <a:alpha val="43137"/>
                    </a:srgbClr>
                  </a:outerShdw>
                </a:effectLst>
              </a:rPr>
              <a:t> Quizzes</a:t>
            </a:r>
            <a:endParaRPr lang="en-CA" sz="2000" dirty="0">
              <a:effectLst>
                <a:outerShdw blurRad="38100" dist="38100" dir="2700000" algn="tl">
                  <a:srgbClr val="000000">
                    <a:alpha val="43137"/>
                  </a:srgbClr>
                </a:outerShdw>
              </a:effectLs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676702"/>
            <a:ext cx="9144000" cy="57150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705" y="274638"/>
            <a:ext cx="8229600" cy="1143000"/>
          </a:xfrm>
        </p:spPr>
        <p:txBody>
          <a:bodyPr/>
          <a:lstStyle/>
          <a:p>
            <a:r>
              <a:rPr lang="en-US" dirty="0" smtClean="0">
                <a:solidFill>
                  <a:srgbClr val="6161D9"/>
                </a:solidFill>
                <a:effectLst>
                  <a:outerShdw blurRad="38100" dist="38100" dir="2700000" algn="tl">
                    <a:srgbClr val="000000">
                      <a:alpha val="43137"/>
                    </a:srgbClr>
                  </a:outerShdw>
                </a:effectLst>
              </a:rPr>
              <a:t>Implications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56096"/>
            <a:ext cx="8229600" cy="4525963"/>
          </a:xfrm>
        </p:spPr>
        <p:txBody>
          <a:bodyPr>
            <a:normAutofit fontScale="85000" lnSpcReduction="10000"/>
          </a:bodyPr>
          <a:lstStyle/>
          <a:p>
            <a:r>
              <a:rPr lang="en-US" dirty="0" smtClean="0"/>
              <a:t>Every good reading program has to be under the direction and supervision of the classroom teacher who effectively monitors, evaluates and sets the direction for specific, sequential and systematic teaching (Hayward, 2011). </a:t>
            </a:r>
          </a:p>
          <a:p>
            <a:r>
              <a:rPr lang="en-US" dirty="0" smtClean="0"/>
              <a:t>Teachers have to be aware of avoiding the possibility of confusing students with contradictory information and neglecting student error that could fossilize into information that later has to be unlearned. </a:t>
            </a:r>
          </a:p>
          <a:p>
            <a:r>
              <a:rPr lang="en-US" dirty="0" smtClean="0"/>
              <a:t>Methodology is more than introducing software and allowing it to act as a substitute teacher (</a:t>
            </a:r>
            <a:r>
              <a:rPr lang="en-US" dirty="0" err="1" smtClean="0"/>
              <a:t>Daud</a:t>
            </a:r>
            <a:r>
              <a:rPr lang="en-US" dirty="0" smtClean="0"/>
              <a:t>, 1992).</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081" y="274638"/>
            <a:ext cx="8229600" cy="1143000"/>
          </a:xfrm>
        </p:spPr>
        <p:txBody>
          <a:bodyPr/>
          <a:lstStyle/>
          <a:p>
            <a:r>
              <a:rPr lang="en-US" dirty="0" smtClean="0">
                <a:solidFill>
                  <a:srgbClr val="6161D9"/>
                </a:solidFill>
                <a:effectLst>
                  <a:outerShdw blurRad="38100" dist="38100" dir="2700000" algn="tl">
                    <a:srgbClr val="000000">
                      <a:alpha val="43137"/>
                    </a:srgbClr>
                  </a:outerShdw>
                </a:effectLst>
              </a:rPr>
              <a:t>Benefits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24334"/>
            <a:ext cx="8229600" cy="4525963"/>
          </a:xfrm>
        </p:spPr>
        <p:txBody>
          <a:bodyPr>
            <a:normAutofit fontScale="85000" lnSpcReduction="10000"/>
          </a:bodyPr>
          <a:lstStyle/>
          <a:p>
            <a:r>
              <a:rPr lang="en-US" dirty="0" smtClean="0"/>
              <a:t>Benefits are that instruction can be individualized, specific and systematic according to each </a:t>
            </a:r>
            <a:r>
              <a:rPr lang="en-US" dirty="0" smtClean="0"/>
              <a:t>student’s pace </a:t>
            </a:r>
            <a:r>
              <a:rPr lang="en-US" dirty="0" smtClean="0"/>
              <a:t>and fit within the greater scheme of classroom instruction and activities. For example, the teacher could work with a small group of students or </a:t>
            </a:r>
            <a:r>
              <a:rPr lang="en-US" dirty="0" smtClean="0"/>
              <a:t>the whole </a:t>
            </a:r>
            <a:r>
              <a:rPr lang="en-US" dirty="0" smtClean="0"/>
              <a:t>class while other individuals work at their computer generated lessons.  </a:t>
            </a:r>
          </a:p>
          <a:p>
            <a:r>
              <a:rPr lang="en-US" dirty="0" smtClean="0"/>
              <a:t>The beauty of CALL is the immediate feedback it provides each student. In addition, you can track progress over time manually or it may be built into specific programs. </a:t>
            </a:r>
          </a:p>
          <a:p>
            <a:pPr>
              <a:buNone/>
            </a:pPr>
            <a:endParaRPr lang="en-US" dirty="0" smtClean="0"/>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245" y="274638"/>
            <a:ext cx="8229600" cy="1143000"/>
          </a:xfrm>
        </p:spPr>
        <p:txBody>
          <a:bodyPr>
            <a:normAutofit fontScale="90000"/>
          </a:bodyPr>
          <a:lstStyle/>
          <a:p>
            <a:r>
              <a:rPr lang="en-US" dirty="0" smtClean="0">
                <a:solidFill>
                  <a:srgbClr val="6161D9"/>
                </a:solidFill>
                <a:effectLst>
                  <a:outerShdw blurRad="38100" dist="38100" dir="2700000" algn="tl">
                    <a:srgbClr val="000000">
                      <a:alpha val="43137"/>
                    </a:srgbClr>
                  </a:outerShdw>
                </a:effectLst>
              </a:rPr>
              <a:t>Computer Literacy Skills for Students </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92573"/>
            <a:ext cx="8229600" cy="4525963"/>
          </a:xfrm>
        </p:spPr>
        <p:txBody>
          <a:bodyPr>
            <a:normAutofit fontScale="92500" lnSpcReduction="20000"/>
          </a:bodyPr>
          <a:lstStyle/>
          <a:p>
            <a:r>
              <a:rPr lang="en-US" dirty="0" smtClean="0"/>
              <a:t>The teacher must train all students in the use of programs as a whole group in the school computer lab. </a:t>
            </a:r>
          </a:p>
          <a:p>
            <a:r>
              <a:rPr lang="en-US" dirty="0" smtClean="0"/>
              <a:t>All the programs can be bookmarked on the computers for easy accessibility. </a:t>
            </a:r>
          </a:p>
          <a:p>
            <a:r>
              <a:rPr lang="en-US" dirty="0" smtClean="0"/>
              <a:t>Computer technology is a new way of thinking and learning and </a:t>
            </a:r>
            <a:r>
              <a:rPr lang="en-US" dirty="0" smtClean="0"/>
              <a:t>can be </a:t>
            </a:r>
            <a:r>
              <a:rPr lang="en-US" dirty="0" smtClean="0"/>
              <a:t>just as difficult as learning a second </a:t>
            </a:r>
            <a:r>
              <a:rPr lang="en-US" dirty="0" smtClean="0"/>
              <a:t>language, </a:t>
            </a:r>
            <a:r>
              <a:rPr lang="en-US" dirty="0" smtClean="0"/>
              <a:t>so it is important to plan for the proper introduction and use of this </a:t>
            </a:r>
            <a:r>
              <a:rPr lang="en-US" dirty="0" smtClean="0"/>
              <a:t>resource</a:t>
            </a:r>
            <a:r>
              <a:rPr lang="en-US" dirty="0"/>
              <a:t> </a:t>
            </a:r>
            <a:r>
              <a:rPr lang="en-US" dirty="0" smtClean="0"/>
              <a:t>(</a:t>
            </a:r>
            <a:r>
              <a:rPr lang="en-US" dirty="0" err="1" smtClean="0"/>
              <a:t>Daud</a:t>
            </a:r>
            <a:r>
              <a:rPr lang="en-US" dirty="0" smtClean="0"/>
              <a:t>, 1992).</a:t>
            </a:r>
            <a:endParaRPr lang="en-US" dirty="0" smtClean="0"/>
          </a:p>
          <a:p>
            <a:pPr>
              <a:buNone/>
            </a:pPr>
            <a:r>
              <a:rPr lang="en-US" dirty="0" smtClean="0"/>
              <a:t>	</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24" y="274638"/>
            <a:ext cx="8229600" cy="1143000"/>
          </a:xfrm>
        </p:spPr>
        <p:txBody>
          <a:bodyPr/>
          <a:lstStyle/>
          <a:p>
            <a:r>
              <a:rPr lang="en-US" dirty="0" smtClean="0">
                <a:solidFill>
                  <a:srgbClr val="6161D9"/>
                </a:solidFill>
                <a:effectLst>
                  <a:outerShdw blurRad="38100" dist="38100" dir="2700000" algn="tl">
                    <a:srgbClr val="000000">
                      <a:alpha val="43137"/>
                    </a:srgbClr>
                  </a:outerShdw>
                </a:effectLst>
              </a:rPr>
              <a:t>Student Training</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83391"/>
            <a:ext cx="8229600" cy="4525963"/>
          </a:xfrm>
        </p:spPr>
        <p:txBody>
          <a:bodyPr>
            <a:normAutofit fontScale="92500"/>
          </a:bodyPr>
          <a:lstStyle/>
          <a:p>
            <a:r>
              <a:rPr lang="en-US" dirty="0" smtClean="0"/>
              <a:t>According to </a:t>
            </a:r>
            <a:r>
              <a:rPr lang="en-US" dirty="0" err="1" smtClean="0"/>
              <a:t>Daud</a:t>
            </a:r>
            <a:r>
              <a:rPr lang="en-US" dirty="0" smtClean="0"/>
              <a:t> (1992), classroom management and student training </a:t>
            </a:r>
            <a:r>
              <a:rPr lang="en-US" dirty="0" smtClean="0"/>
              <a:t>have </a:t>
            </a:r>
            <a:r>
              <a:rPr lang="en-US" dirty="0" smtClean="0"/>
              <a:t>as much to do with the success of CALL as adequate teacher training. </a:t>
            </a:r>
          </a:p>
          <a:p>
            <a:r>
              <a:rPr lang="en-US" dirty="0" smtClean="0"/>
              <a:t>He attributed this to the “quality of teacher talk” in connection with the time individual teachers took to introduce a lesson and the time devoted to addressing individuals, small groups, and the whole class during a lesson period. </a:t>
            </a:r>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4179" y="274638"/>
            <a:ext cx="8229600" cy="1143000"/>
          </a:xfrm>
        </p:spPr>
        <p:txBody>
          <a:bodyPr>
            <a:normAutofit/>
          </a:bodyPr>
          <a:lstStyle/>
          <a:p>
            <a:r>
              <a:rPr lang="en-US" dirty="0" smtClean="0">
                <a:solidFill>
                  <a:srgbClr val="6161D9"/>
                </a:solidFill>
                <a:effectLst>
                  <a:outerShdw blurRad="38100" dist="38100" dir="2700000" algn="tl">
                    <a:srgbClr val="000000">
                      <a:alpha val="43137"/>
                    </a:srgbClr>
                  </a:outerShdw>
                </a:effectLst>
              </a:rPr>
              <a:t>What is your target use? </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51630"/>
            <a:ext cx="8229600" cy="4525963"/>
          </a:xfrm>
        </p:spPr>
        <p:txBody>
          <a:bodyPr>
            <a:normAutofit fontScale="92500"/>
          </a:bodyPr>
          <a:lstStyle/>
          <a:p>
            <a:r>
              <a:rPr lang="en-US" dirty="0" smtClean="0"/>
              <a:t>There are three </a:t>
            </a:r>
            <a:r>
              <a:rPr lang="en-US" dirty="0" smtClean="0"/>
              <a:t>basic purposes according to the goals and outcomes devised for the time, arrangement or grouping of the students at the discretion of the teacher (</a:t>
            </a:r>
            <a:r>
              <a:rPr lang="en-US" dirty="0" err="1" smtClean="0"/>
              <a:t>Soe</a:t>
            </a:r>
            <a:r>
              <a:rPr lang="en-US" dirty="0" smtClean="0"/>
              <a:t>, Koki &amp; Chang, 2000).</a:t>
            </a:r>
          </a:p>
          <a:p>
            <a:r>
              <a:rPr lang="en-US" dirty="0" smtClean="0"/>
              <a:t>Drill and practice, tutorials or dialogue.</a:t>
            </a:r>
          </a:p>
          <a:p>
            <a:r>
              <a:rPr lang="en-US" dirty="0" smtClean="0"/>
              <a:t>Integrate curriculum to make reading a more meaningful task that provides students with the opportunity to acquire academic language. </a:t>
            </a:r>
          </a:p>
          <a:p>
            <a:endParaRPr lang="en-US" dirty="0" smtClean="0"/>
          </a:p>
          <a:p>
            <a:pPr>
              <a:buNone/>
            </a:pP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953" y="0"/>
            <a:ext cx="8229600" cy="1143000"/>
          </a:xfrm>
        </p:spPr>
        <p:txBody>
          <a:bodyPr/>
          <a:lstStyle/>
          <a:p>
            <a:r>
              <a:rPr lang="en-US" dirty="0" smtClean="0">
                <a:solidFill>
                  <a:srgbClr val="FFFF00"/>
                </a:solidFill>
                <a:effectLst>
                  <a:outerShdw blurRad="38100" dist="38100" dir="2700000" algn="tl">
                    <a:srgbClr val="000000">
                      <a:alpha val="43137"/>
                    </a:srgbClr>
                  </a:outerShdw>
                </a:effectLst>
              </a:rPr>
              <a:t>Integration of Skills</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42448"/>
            <a:ext cx="8229600" cy="4525963"/>
          </a:xfrm>
        </p:spPr>
        <p:txBody>
          <a:bodyPr>
            <a:normAutofit fontScale="92500" lnSpcReduction="10000"/>
          </a:bodyPr>
          <a:lstStyle/>
          <a:p>
            <a:r>
              <a:rPr lang="en-US" dirty="0" smtClean="0"/>
              <a:t>When teaching any language skills, according to McCarthy (1999), four necessary elements need continual implementation: </a:t>
            </a:r>
            <a:r>
              <a:rPr lang="en-US" dirty="0" smtClean="0">
                <a:effectLst>
                  <a:outerShdw blurRad="38100" dist="38100" dir="2700000" algn="tl">
                    <a:srgbClr val="000000">
                      <a:alpha val="43137"/>
                    </a:srgbClr>
                  </a:outerShdw>
                </a:effectLst>
              </a:rPr>
              <a:t>scaffolding, learner autonomy, engagement </a:t>
            </a:r>
            <a:r>
              <a:rPr lang="en-US" dirty="0" smtClean="0"/>
              <a:t>and </a:t>
            </a:r>
            <a:r>
              <a:rPr lang="en-US" dirty="0" smtClean="0">
                <a:effectLst>
                  <a:outerShdw blurRad="38100" dist="38100" dir="2700000" algn="tl">
                    <a:srgbClr val="000000">
                      <a:alpha val="43137"/>
                    </a:srgbClr>
                  </a:outerShdw>
                </a:effectLst>
              </a:rPr>
              <a:t>feedback</a:t>
            </a:r>
            <a:r>
              <a:rPr lang="en-US" dirty="0" smtClean="0"/>
              <a:t>. </a:t>
            </a:r>
          </a:p>
          <a:p>
            <a:r>
              <a:rPr lang="en-US" dirty="0" smtClean="0"/>
              <a:t>It is hoped that through these complementary and reciprocal processes the outcome will be that the individual “recreate this experience, even when reading alone; it is only by doing this that they may develop their proficiency in the skill of reading” (McCarthy, 1999, p.4 ).</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486" y="274638"/>
            <a:ext cx="5616053" cy="1143000"/>
          </a:xfrm>
        </p:spPr>
        <p:txBody>
          <a:bodyPr/>
          <a:lstStyle/>
          <a:p>
            <a:r>
              <a:rPr lang="en-US" dirty="0" smtClean="0">
                <a:solidFill>
                  <a:srgbClr val="6161D9"/>
                </a:solidFill>
                <a:effectLst>
                  <a:outerShdw blurRad="38100" dist="38100" dir="2700000" algn="tl">
                    <a:srgbClr val="000000">
                      <a:alpha val="43137"/>
                    </a:srgbClr>
                  </a:outerShdw>
                </a:effectLst>
              </a:rPr>
              <a:t>Strategies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943100"/>
            <a:ext cx="9144000" cy="4914900"/>
          </a:xfrm>
        </p:spPr>
        <p:txBody>
          <a:bodyPr>
            <a:normAutofit/>
          </a:bodyPr>
          <a:lstStyle/>
          <a:p>
            <a:r>
              <a:rPr lang="en-US" dirty="0" smtClean="0"/>
              <a:t>Partnering students with more proficient learners is a strategy that allows for diversity and creates independence with self-directed programs. </a:t>
            </a:r>
          </a:p>
          <a:p>
            <a:r>
              <a:rPr lang="en-US" dirty="0" smtClean="0"/>
              <a:t>Strategies can only be as effective as the individual teacher </a:t>
            </a:r>
            <a:r>
              <a:rPr lang="en-US" dirty="0" smtClean="0"/>
              <a:t>orchestrating </a:t>
            </a:r>
            <a:r>
              <a:rPr lang="en-US" dirty="0" smtClean="0"/>
              <a:t>them. </a:t>
            </a:r>
          </a:p>
          <a:p>
            <a:r>
              <a:rPr lang="en-US" dirty="0" smtClean="0"/>
              <a:t>A credible teacher needs to make ongoing and direct connection to the curriculum and students’ </a:t>
            </a:r>
            <a:r>
              <a:rPr lang="en-US" dirty="0" smtClean="0"/>
              <a:t>knowledge </a:t>
            </a:r>
            <a:r>
              <a:rPr lang="en-US" dirty="0" smtClean="0"/>
              <a:t>of the structure of the </a:t>
            </a:r>
            <a:r>
              <a:rPr lang="en-US" dirty="0" smtClean="0"/>
              <a:t>language </a:t>
            </a:r>
            <a:r>
              <a:rPr lang="en-US" dirty="0" smtClean="0"/>
              <a:t>(</a:t>
            </a:r>
            <a:r>
              <a:rPr lang="en-US" dirty="0" err="1" smtClean="0"/>
              <a:t>Daud</a:t>
            </a:r>
            <a:r>
              <a:rPr lang="en-US" dirty="0" smtClean="0"/>
              <a:t>, </a:t>
            </a:r>
            <a:r>
              <a:rPr lang="en-US" dirty="0" smtClean="0"/>
              <a:t>1992). </a:t>
            </a:r>
            <a:endParaRPr lang="en-US" dirty="0" smtClean="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20533645">
            <a:off x="-311620" y="449153"/>
            <a:ext cx="4429156" cy="523220"/>
          </a:xfrm>
          <a:prstGeom prst="rect">
            <a:avLst/>
          </a:prstGeom>
          <a:noFill/>
        </p:spPr>
        <p:txBody>
          <a:bodyPr wrap="square" lIns="91440" tIns="45720" rIns="91440" bIns="45720">
            <a:spAutoFit/>
          </a:bodyPr>
          <a:lstStyle/>
          <a:p>
            <a:pPr algn="ctr"/>
            <a:r>
              <a:rPr lang="en-US" sz="2800" b="1" cap="none" spc="0" dirty="0" smtClean="0">
                <a:ln w="1905"/>
                <a:solidFill>
                  <a:srgbClr val="FFFF00"/>
                </a:solidFill>
                <a:effectLst>
                  <a:innerShdw blurRad="69850" dist="43180" dir="5400000">
                    <a:srgbClr val="000000">
                      <a:alpha val="65000"/>
                    </a:srgbClr>
                  </a:innerShdw>
                </a:effectLst>
              </a:rPr>
              <a:t>Instructional Implications</a:t>
            </a:r>
            <a:endParaRPr lang="en-US" sz="2800" b="1" cap="none" spc="0" dirty="0">
              <a:ln w="1905"/>
              <a:solidFill>
                <a:srgbClr val="FFFF00"/>
              </a:solidFill>
              <a:effectLst>
                <a:innerShdw blurRad="69850" dist="43180" dir="5400000">
                  <a:srgbClr val="000000">
                    <a:alpha val="65000"/>
                  </a:srgbClr>
                </a:innerShdw>
              </a:effectLst>
            </a:endParaRPr>
          </a:p>
        </p:txBody>
      </p:sp>
      <p:sp>
        <p:nvSpPr>
          <p:cNvPr id="4" name="TextBox 3"/>
          <p:cNvSpPr txBox="1"/>
          <p:nvPr/>
        </p:nvSpPr>
        <p:spPr>
          <a:xfrm>
            <a:off x="2500298" y="785794"/>
            <a:ext cx="6786610" cy="923330"/>
          </a:xfrm>
          <a:prstGeom prst="rect">
            <a:avLst/>
          </a:prstGeom>
          <a:noFill/>
        </p:spPr>
        <p:txBody>
          <a:bodyPr wrap="square" rtlCol="0">
            <a:spAutoFit/>
          </a:bodyPr>
          <a:lstStyle/>
          <a:p>
            <a:r>
              <a:rPr lang="en-CA" dirty="0" smtClean="0">
                <a:solidFill>
                  <a:srgbClr val="FF0000"/>
                </a:solidFill>
                <a:effectLst>
                  <a:outerShdw blurRad="38100" dist="38100" dir="2700000" algn="tl">
                    <a:srgbClr val="000000">
                      <a:alpha val="43137"/>
                    </a:srgbClr>
                  </a:outerShdw>
                </a:effectLst>
              </a:rPr>
              <a:t>According to </a:t>
            </a:r>
            <a:r>
              <a:rPr lang="en-CA" dirty="0" err="1" smtClean="0">
                <a:solidFill>
                  <a:srgbClr val="FF0000"/>
                </a:solidFill>
                <a:effectLst>
                  <a:outerShdw blurRad="38100" dist="38100" dir="2700000" algn="tl">
                    <a:srgbClr val="000000">
                      <a:alpha val="43137"/>
                    </a:srgbClr>
                  </a:outerShdw>
                </a:effectLst>
              </a:rPr>
              <a:t>Loucky</a:t>
            </a:r>
            <a:r>
              <a:rPr lang="en-CA" dirty="0" smtClean="0">
                <a:solidFill>
                  <a:srgbClr val="FF0000"/>
                </a:solidFill>
                <a:effectLst>
                  <a:outerShdw blurRad="38100" dist="38100" dir="2700000" algn="tl">
                    <a:srgbClr val="000000">
                      <a:alpha val="43137"/>
                    </a:srgbClr>
                  </a:outerShdw>
                </a:effectLst>
              </a:rPr>
              <a:t> (2010), ten instruction implications are clearly specified to ensure a reader’s comprehension when teaching. These implications will be indirectly addressed throughout the presentation.</a:t>
            </a:r>
            <a:endParaRPr lang="en-CA"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2071670" y="2143116"/>
            <a:ext cx="7286676" cy="4939814"/>
          </a:xfrm>
          <a:prstGeom prst="rect">
            <a:avLst/>
          </a:prstGeom>
          <a:noFill/>
        </p:spPr>
        <p:txBody>
          <a:bodyPr wrap="square" rtlCol="0">
            <a:spAutoFit/>
          </a:bodyPr>
          <a:lstStyle/>
          <a:p>
            <a:pPr marL="342900" indent="-342900">
              <a:lnSpc>
                <a:spcPct val="150000"/>
              </a:lnSpc>
            </a:pPr>
            <a:r>
              <a:rPr lang="en-CA" dirty="0" smtClean="0">
                <a:effectLst>
                  <a:outerShdw blurRad="38100" dist="38100" dir="2700000" algn="tl">
                    <a:srgbClr val="000000">
                      <a:alpha val="43137"/>
                    </a:srgbClr>
                  </a:outerShdw>
                </a:effectLst>
              </a:rPr>
              <a:t>1) Ensure fluency in word </a:t>
            </a:r>
            <a:r>
              <a:rPr lang="en-CA" dirty="0" smtClean="0">
                <a:effectLst>
                  <a:outerShdw blurRad="38100" dist="38100" dir="2700000" algn="tl">
                    <a:srgbClr val="000000">
                      <a:alpha val="43137"/>
                    </a:srgbClr>
                  </a:outerShdw>
                </a:effectLst>
              </a:rPr>
              <a:t>recognition.</a:t>
            </a:r>
            <a:endParaRPr lang="en-CA" dirty="0" smtClean="0">
              <a:effectLst>
                <a:outerShdw blurRad="38100" dist="38100" dir="2700000" algn="tl">
                  <a:srgbClr val="000000">
                    <a:alpha val="43137"/>
                  </a:srgbClr>
                </a:outerShdw>
              </a:effectLst>
            </a:endParaRPr>
          </a:p>
          <a:p>
            <a:pPr>
              <a:lnSpc>
                <a:spcPct val="150000"/>
              </a:lnSpc>
            </a:pPr>
            <a:r>
              <a:rPr lang="en-CA" dirty="0" smtClean="0">
                <a:effectLst>
                  <a:outerShdw blurRad="38100" dist="38100" dir="2700000" algn="tl">
                    <a:srgbClr val="000000">
                      <a:alpha val="43137"/>
                    </a:srgbClr>
                  </a:outerShdw>
                </a:effectLst>
              </a:rPr>
              <a:t>2) Emphasize learning </a:t>
            </a:r>
            <a:r>
              <a:rPr lang="en-CA" dirty="0" smtClean="0">
                <a:effectLst>
                  <a:outerShdw blurRad="38100" dist="38100" dir="2700000" algn="tl">
                    <a:srgbClr val="000000">
                      <a:alpha val="43137"/>
                    </a:srgbClr>
                  </a:outerShdw>
                </a:effectLst>
              </a:rPr>
              <a:t>vocabulary.</a:t>
            </a:r>
            <a:endParaRPr lang="en-CA" dirty="0" smtClean="0">
              <a:effectLst>
                <a:outerShdw blurRad="38100" dist="38100" dir="2700000" algn="tl">
                  <a:srgbClr val="000000">
                    <a:alpha val="43137"/>
                  </a:srgbClr>
                </a:outerShdw>
              </a:effectLst>
            </a:endParaRPr>
          </a:p>
          <a:p>
            <a:pPr>
              <a:lnSpc>
                <a:spcPct val="150000"/>
              </a:lnSpc>
            </a:pPr>
            <a:r>
              <a:rPr lang="en-CA" dirty="0" smtClean="0">
                <a:effectLst>
                  <a:outerShdw blurRad="38100" dist="38100" dir="2700000" algn="tl">
                    <a:srgbClr val="000000">
                      <a:alpha val="43137"/>
                    </a:srgbClr>
                  </a:outerShdw>
                </a:effectLst>
              </a:rPr>
              <a:t>3) </a:t>
            </a:r>
            <a:r>
              <a:rPr lang="en-CA" dirty="0" smtClean="0">
                <a:effectLst>
                  <a:outerShdw blurRad="38100" dist="38100" dir="2700000" algn="tl">
                    <a:srgbClr val="000000">
                      <a:alpha val="43137"/>
                    </a:srgbClr>
                  </a:outerShdw>
                </a:effectLst>
              </a:rPr>
              <a:t>Activation of </a:t>
            </a:r>
            <a:r>
              <a:rPr lang="en-CA" dirty="0" smtClean="0">
                <a:effectLst>
                  <a:outerShdw blurRad="38100" dist="38100" dir="2700000" algn="tl">
                    <a:srgbClr val="000000">
                      <a:alpha val="43137"/>
                    </a:srgbClr>
                  </a:outerShdw>
                </a:effectLst>
              </a:rPr>
              <a:t>background </a:t>
            </a:r>
            <a:r>
              <a:rPr lang="en-CA" dirty="0" smtClean="0">
                <a:effectLst>
                  <a:outerShdw blurRad="38100" dist="38100" dir="2700000" algn="tl">
                    <a:srgbClr val="000000">
                      <a:alpha val="43137"/>
                    </a:srgbClr>
                  </a:outerShdw>
                </a:effectLst>
              </a:rPr>
              <a:t>knowledge.</a:t>
            </a:r>
            <a:endParaRPr lang="en-CA" dirty="0" smtClean="0">
              <a:effectLst>
                <a:outerShdw blurRad="38100" dist="38100" dir="2700000" algn="tl">
                  <a:srgbClr val="000000">
                    <a:alpha val="43137"/>
                  </a:srgbClr>
                </a:outerShdw>
              </a:effectLst>
            </a:endParaRPr>
          </a:p>
          <a:p>
            <a:pPr>
              <a:lnSpc>
                <a:spcPct val="150000"/>
              </a:lnSpc>
            </a:pPr>
            <a:r>
              <a:rPr lang="en-CA" dirty="0" smtClean="0">
                <a:effectLst>
                  <a:outerShdw blurRad="38100" dist="38100" dir="2700000" algn="tl">
                    <a:srgbClr val="000000">
                      <a:alpha val="43137"/>
                    </a:srgbClr>
                  </a:outerShdw>
                </a:effectLst>
              </a:rPr>
              <a:t>4) Ensure acquisition of linguistic knowledge and general </a:t>
            </a:r>
            <a:r>
              <a:rPr lang="en-CA" dirty="0" smtClean="0">
                <a:effectLst>
                  <a:outerShdw blurRad="38100" dist="38100" dir="2700000" algn="tl">
                    <a:srgbClr val="000000">
                      <a:alpha val="43137"/>
                    </a:srgbClr>
                  </a:outerShdw>
                </a:effectLst>
              </a:rPr>
              <a:t>comprehension.</a:t>
            </a:r>
            <a:endParaRPr lang="en-CA" dirty="0" smtClean="0">
              <a:effectLst>
                <a:outerShdw blurRad="38100" dist="38100" dir="2700000" algn="tl">
                  <a:srgbClr val="000000">
                    <a:alpha val="43137"/>
                  </a:srgbClr>
                </a:outerShdw>
              </a:effectLst>
            </a:endParaRPr>
          </a:p>
          <a:p>
            <a:pPr>
              <a:lnSpc>
                <a:spcPct val="150000"/>
              </a:lnSpc>
            </a:pPr>
            <a:r>
              <a:rPr lang="en-CA" dirty="0" smtClean="0">
                <a:effectLst>
                  <a:outerShdw blurRad="38100" dist="38100" dir="2700000" algn="tl">
                    <a:srgbClr val="000000">
                      <a:alpha val="43137"/>
                    </a:srgbClr>
                  </a:outerShdw>
                </a:effectLst>
              </a:rPr>
              <a:t>5) Teach recognition of text structures and discourse </a:t>
            </a:r>
            <a:r>
              <a:rPr lang="en-CA" dirty="0" smtClean="0">
                <a:effectLst>
                  <a:outerShdw blurRad="38100" dist="38100" dir="2700000" algn="tl">
                    <a:srgbClr val="000000">
                      <a:alpha val="43137"/>
                    </a:srgbClr>
                  </a:outerShdw>
                </a:effectLst>
              </a:rPr>
              <a:t>organization.</a:t>
            </a:r>
            <a:endParaRPr lang="en-CA" dirty="0" smtClean="0">
              <a:effectLst>
                <a:outerShdw blurRad="38100" dist="38100" dir="2700000" algn="tl">
                  <a:srgbClr val="000000">
                    <a:alpha val="43137"/>
                  </a:srgbClr>
                </a:outerShdw>
              </a:effectLst>
            </a:endParaRPr>
          </a:p>
          <a:p>
            <a:pPr>
              <a:lnSpc>
                <a:spcPct val="150000"/>
              </a:lnSpc>
            </a:pPr>
            <a:r>
              <a:rPr lang="en-CA" dirty="0" smtClean="0">
                <a:effectLst>
                  <a:outerShdw blurRad="38100" dist="38100" dir="2700000" algn="tl">
                    <a:srgbClr val="000000">
                      <a:alpha val="43137"/>
                    </a:srgbClr>
                  </a:outerShdw>
                </a:effectLst>
              </a:rPr>
              <a:t>6) Promote development of strategic readers, no strategy </a:t>
            </a:r>
            <a:r>
              <a:rPr lang="en-CA" dirty="0" smtClean="0">
                <a:effectLst>
                  <a:outerShdw blurRad="38100" dist="38100" dir="2700000" algn="tl">
                    <a:srgbClr val="000000">
                      <a:alpha val="43137"/>
                    </a:srgbClr>
                  </a:outerShdw>
                </a:effectLst>
              </a:rPr>
              <a:t>checklists.</a:t>
            </a:r>
            <a:endParaRPr lang="en-CA" dirty="0" smtClean="0">
              <a:effectLst>
                <a:outerShdw blurRad="38100" dist="38100" dir="2700000" algn="tl">
                  <a:srgbClr val="000000">
                    <a:alpha val="43137"/>
                  </a:srgbClr>
                </a:outerShdw>
              </a:effectLst>
            </a:endParaRPr>
          </a:p>
          <a:p>
            <a:pPr>
              <a:lnSpc>
                <a:spcPct val="150000"/>
              </a:lnSpc>
            </a:pPr>
            <a:r>
              <a:rPr lang="en-CA" dirty="0" smtClean="0">
                <a:effectLst>
                  <a:outerShdw blurRad="38100" dist="38100" dir="2700000" algn="tl">
                    <a:srgbClr val="000000">
                      <a:alpha val="43137"/>
                    </a:srgbClr>
                  </a:outerShdw>
                </a:effectLst>
              </a:rPr>
              <a:t>7) Promote extensive </a:t>
            </a:r>
            <a:r>
              <a:rPr lang="en-CA" dirty="0" smtClean="0">
                <a:effectLst>
                  <a:outerShdw blurRad="38100" dist="38100" dir="2700000" algn="tl">
                    <a:srgbClr val="000000">
                      <a:alpha val="43137"/>
                    </a:srgbClr>
                  </a:outerShdw>
                </a:effectLst>
              </a:rPr>
              <a:t>reading.</a:t>
            </a:r>
            <a:endParaRPr lang="en-CA" dirty="0" smtClean="0">
              <a:effectLst>
                <a:outerShdw blurRad="38100" dist="38100" dir="2700000" algn="tl">
                  <a:srgbClr val="000000">
                    <a:alpha val="43137"/>
                  </a:srgbClr>
                </a:outerShdw>
              </a:effectLst>
            </a:endParaRPr>
          </a:p>
          <a:p>
            <a:pPr>
              <a:lnSpc>
                <a:spcPct val="150000"/>
              </a:lnSpc>
            </a:pPr>
            <a:r>
              <a:rPr lang="en-CA" dirty="0" smtClean="0">
                <a:effectLst>
                  <a:outerShdw blurRad="38100" dist="38100" dir="2700000" algn="tl">
                    <a:srgbClr val="000000">
                      <a:alpha val="43137"/>
                    </a:srgbClr>
                  </a:outerShdw>
                </a:effectLst>
              </a:rPr>
              <a:t>8) Build reading fluency and </a:t>
            </a:r>
            <a:r>
              <a:rPr lang="en-CA" dirty="0" smtClean="0">
                <a:effectLst>
                  <a:outerShdw blurRad="38100" dist="38100" dir="2700000" algn="tl">
                    <a:srgbClr val="000000">
                      <a:alpha val="43137"/>
                    </a:srgbClr>
                  </a:outerShdw>
                </a:effectLst>
              </a:rPr>
              <a:t>rate.</a:t>
            </a:r>
            <a:endParaRPr lang="en-CA" dirty="0" smtClean="0">
              <a:effectLst>
                <a:outerShdw blurRad="38100" dist="38100" dir="2700000" algn="tl">
                  <a:srgbClr val="000000">
                    <a:alpha val="43137"/>
                  </a:srgbClr>
                </a:outerShdw>
              </a:effectLst>
            </a:endParaRPr>
          </a:p>
          <a:p>
            <a:pPr>
              <a:lnSpc>
                <a:spcPct val="150000"/>
              </a:lnSpc>
            </a:pPr>
            <a:r>
              <a:rPr lang="en-CA" dirty="0" smtClean="0">
                <a:effectLst>
                  <a:outerShdw blurRad="38100" dist="38100" dir="2700000" algn="tl">
                    <a:srgbClr val="000000">
                      <a:alpha val="43137"/>
                    </a:srgbClr>
                  </a:outerShdw>
                </a:effectLst>
              </a:rPr>
              <a:t>9) Develop intrinsic motivation for </a:t>
            </a:r>
            <a:r>
              <a:rPr lang="en-CA" dirty="0" smtClean="0">
                <a:effectLst>
                  <a:outerShdw blurRad="38100" dist="38100" dir="2700000" algn="tl">
                    <a:srgbClr val="000000">
                      <a:alpha val="43137"/>
                    </a:srgbClr>
                  </a:outerShdw>
                </a:effectLst>
              </a:rPr>
              <a:t>reading.</a:t>
            </a:r>
            <a:endParaRPr lang="en-CA" dirty="0" smtClean="0">
              <a:effectLst>
                <a:outerShdw blurRad="38100" dist="38100" dir="2700000" algn="tl">
                  <a:srgbClr val="000000">
                    <a:alpha val="43137"/>
                  </a:srgbClr>
                </a:outerShdw>
              </a:effectLst>
            </a:endParaRPr>
          </a:p>
          <a:p>
            <a:pPr>
              <a:lnSpc>
                <a:spcPct val="150000"/>
              </a:lnSpc>
            </a:pPr>
            <a:r>
              <a:rPr lang="en-CA" dirty="0" smtClean="0">
                <a:effectLst>
                  <a:outerShdw blurRad="38100" dist="38100" dir="2700000" algn="tl">
                    <a:srgbClr val="000000">
                      <a:alpha val="43137"/>
                    </a:srgbClr>
                  </a:outerShdw>
                </a:effectLst>
              </a:rPr>
              <a:t>10) Contribute to a coherent curriculum for student </a:t>
            </a:r>
            <a:r>
              <a:rPr lang="en-CA" dirty="0" smtClean="0">
                <a:effectLst>
                  <a:outerShdw blurRad="38100" dist="38100" dir="2700000" algn="tl">
                    <a:srgbClr val="000000">
                      <a:alpha val="43137"/>
                    </a:srgbClr>
                  </a:outerShdw>
                </a:effectLst>
              </a:rPr>
              <a:t>learning.</a:t>
            </a:r>
            <a:endParaRPr lang="en-CA" dirty="0" smtClean="0">
              <a:effectLst>
                <a:outerShdw blurRad="38100" dist="38100" dir="2700000" algn="tl">
                  <a:srgbClr val="000000">
                    <a:alpha val="43137"/>
                  </a:srgbClr>
                </a:outerShdw>
              </a:effectLst>
            </a:endParaRPr>
          </a:p>
          <a:p>
            <a:pPr lvl="0">
              <a:lnSpc>
                <a:spcPct val="150000"/>
              </a:lnSpc>
            </a:pPr>
            <a:r>
              <a:rPr lang="en-CA" dirty="0" smtClean="0">
                <a:effectLst>
                  <a:outerShdw blurRad="38100" dist="38100" dir="2700000" algn="tl">
                    <a:srgbClr val="000000">
                      <a:alpha val="43137"/>
                    </a:srgbClr>
                  </a:outerShdw>
                </a:effectLst>
                <a:latin typeface="Calibri" pitchFamily="34" charset="0"/>
                <a:ea typeface="Calibri" pitchFamily="34" charset="0"/>
                <a:cs typeface="AdvP94BA" charset="0"/>
              </a:rPr>
              <a:t>(summarized from Chun, 2006, Table 1, p. 71)</a:t>
            </a:r>
            <a:endParaRPr lang="en-CA" dirty="0" smtClean="0">
              <a:effectLst>
                <a:outerShdw blurRad="38100" dist="38100" dir="2700000" algn="tl">
                  <a:srgbClr val="000000">
                    <a:alpha val="43137"/>
                  </a:srgbClr>
                </a:outerShdw>
              </a:effectLst>
              <a:latin typeface="Arial" pitchFamily="34" charset="0"/>
              <a:cs typeface="Arial" pitchFamily="34" charset="0"/>
            </a:endParaRPr>
          </a:p>
          <a:p>
            <a:endParaRPr lang="en-CA"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128" y="274638"/>
            <a:ext cx="8229600" cy="1143000"/>
          </a:xfrm>
        </p:spPr>
        <p:txBody>
          <a:bodyPr/>
          <a:lstStyle/>
          <a:p>
            <a:r>
              <a:rPr lang="en-US" dirty="0" smtClean="0">
                <a:solidFill>
                  <a:srgbClr val="6161D9"/>
                </a:solidFill>
                <a:effectLst>
                  <a:outerShdw blurRad="38100" dist="38100" dir="2700000" algn="tl">
                    <a:srgbClr val="000000">
                      <a:alpha val="43137"/>
                    </a:srgbClr>
                  </a:outerShdw>
                </a:effectLst>
              </a:rPr>
              <a:t>Issues and Concerns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9779" y="2538484"/>
            <a:ext cx="8229600" cy="4525963"/>
          </a:xfrm>
        </p:spPr>
        <p:txBody>
          <a:bodyPr>
            <a:normAutofit/>
          </a:bodyPr>
          <a:lstStyle/>
          <a:p>
            <a:r>
              <a:rPr lang="en-US" dirty="0" smtClean="0"/>
              <a:t>According to </a:t>
            </a:r>
            <a:r>
              <a:rPr lang="en-US" dirty="0" err="1" smtClean="0"/>
              <a:t>Soe</a:t>
            </a:r>
            <a:r>
              <a:rPr lang="en-US" dirty="0" smtClean="0"/>
              <a:t> et al. (2000), research is new in this area and inconclusive due to the scarcity of acceptable studies in many categories.  Although there have not been any studies that report that CALL is faulty or detrimental, this does not mean that it is effective. </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r>
              <a:rPr lang="en-CA" sz="2400" dirty="0" smtClean="0">
                <a:solidFill>
                  <a:srgbClr val="FFFF00"/>
                </a:solidFill>
                <a:effectLst>
                  <a:outerShdw blurRad="38100" dist="38100" dir="2700000" algn="tl">
                    <a:srgbClr val="000000">
                      <a:alpha val="43137"/>
                    </a:srgbClr>
                  </a:outerShdw>
                </a:effectLst>
              </a:rPr>
              <a:t>With technology comes the cost of security and safety for students: How can a teacher prevent the harmful uses of the world wide web?</a:t>
            </a:r>
            <a:endParaRPr lang="en-CA" sz="2400"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0" y="1692322"/>
            <a:ext cx="9144000" cy="5570756"/>
          </a:xfrm>
          <a:prstGeom prst="rect">
            <a:avLst/>
          </a:prstGeom>
          <a:noFill/>
        </p:spPr>
        <p:txBody>
          <a:bodyPr wrap="square" rtlCol="0">
            <a:spAutoFit/>
          </a:bodyPr>
          <a:lstStyle/>
          <a:p>
            <a:r>
              <a:rPr lang="en-CA" sz="2000" dirty="0" smtClean="0">
                <a:effectLst>
                  <a:outerShdw blurRad="38100" dist="38100" dir="2700000" algn="tl">
                    <a:srgbClr val="000000">
                      <a:alpha val="43137"/>
                    </a:srgbClr>
                  </a:outerShdw>
                </a:effectLst>
              </a:rPr>
              <a:t>		Blocking programs will inhibit the educational use of computers in the school </a:t>
            </a:r>
            <a:r>
              <a:rPr lang="en-CA" sz="2000" dirty="0" smtClean="0">
                <a:effectLst>
                  <a:outerShdw blurRad="38100" dist="38100" dir="2700000" algn="tl">
                    <a:srgbClr val="000000">
                      <a:alpha val="43137"/>
                    </a:srgbClr>
                  </a:outerShdw>
                </a:effectLst>
              </a:rPr>
              <a:t>such as</a:t>
            </a:r>
            <a:r>
              <a:rPr lang="en-CA" sz="2000" dirty="0" smtClean="0">
                <a:effectLst>
                  <a:outerShdw blurRad="38100" dist="38100" dir="2700000" algn="tl">
                    <a:srgbClr val="000000">
                      <a:alpha val="43137"/>
                    </a:srgbClr>
                  </a:outerShdw>
                </a:effectLst>
              </a:rPr>
              <a:t> Facebook</a:t>
            </a:r>
            <a:r>
              <a:rPr lang="en-CA" sz="2000" dirty="0" smtClean="0">
                <a:effectLst>
                  <a:outerShdw blurRad="38100" dist="38100" dir="2700000" algn="tl">
                    <a:srgbClr val="000000">
                      <a:alpha val="43137"/>
                    </a:srgbClr>
                  </a:outerShdw>
                </a:effectLst>
              </a:rPr>
              <a:t>, </a:t>
            </a:r>
            <a:r>
              <a:rPr lang="en-CA" sz="2000" dirty="0" smtClean="0">
                <a:effectLst>
                  <a:outerShdw blurRad="38100" dist="38100" dir="2700000" algn="tl">
                    <a:srgbClr val="000000">
                      <a:alpha val="43137"/>
                    </a:srgbClr>
                  </a:outerShdw>
                </a:effectLst>
              </a:rPr>
              <a:t>MySpace </a:t>
            </a:r>
            <a:r>
              <a:rPr lang="en-CA" sz="2000" dirty="0" smtClean="0">
                <a:effectLst>
                  <a:outerShdw blurRad="38100" dist="38100" dir="2700000" algn="tl">
                    <a:srgbClr val="000000">
                      <a:alpha val="43137"/>
                    </a:srgbClr>
                  </a:outerShdw>
                </a:effectLst>
              </a:rPr>
              <a:t>and other gaming and social networking sites. This process can be set up through the school librarian or technician.</a:t>
            </a:r>
          </a:p>
          <a:p>
            <a:endParaRPr lang="en-CA" sz="2000" dirty="0" smtClean="0">
              <a:effectLst>
                <a:outerShdw blurRad="38100" dist="38100" dir="2700000" algn="tl">
                  <a:srgbClr val="000000">
                    <a:alpha val="43137"/>
                  </a:srgbClr>
                </a:outerShdw>
              </a:effectLst>
            </a:endParaRPr>
          </a:p>
          <a:p>
            <a:r>
              <a:rPr lang="en-CA" sz="2000" dirty="0" smtClean="0">
                <a:effectLst>
                  <a:outerShdw blurRad="38100" dist="38100" dir="2700000" algn="tl">
                    <a:srgbClr val="000000">
                      <a:alpha val="43137"/>
                    </a:srgbClr>
                  </a:outerShdw>
                </a:effectLst>
              </a:rPr>
              <a:t>Allow programs that contribute to learning and have them in the Bookmarks (Firefox) or Favourites (Internet Explorer) tab for easy access (shown on next slide).</a:t>
            </a:r>
          </a:p>
          <a:p>
            <a:endParaRPr lang="en-CA" sz="2000" dirty="0" smtClean="0">
              <a:effectLst>
                <a:outerShdw blurRad="38100" dist="38100" dir="2700000" algn="tl">
                  <a:srgbClr val="000000">
                    <a:alpha val="43137"/>
                  </a:srgbClr>
                </a:outerShdw>
              </a:effectLst>
            </a:endParaRPr>
          </a:p>
          <a:p>
            <a:r>
              <a:rPr lang="en-CA" sz="2000" dirty="0" smtClean="0">
                <a:effectLst>
                  <a:outerShdw blurRad="38100" dist="38100" dir="2700000" algn="tl">
                    <a:srgbClr val="000000">
                      <a:alpha val="43137"/>
                    </a:srgbClr>
                  </a:outerShdw>
                </a:effectLst>
              </a:rPr>
              <a:t>Programs such as YouTube cannot be blocked because of its worldwide use in many internet sites.  Its use is more beneficial than negative.</a:t>
            </a:r>
          </a:p>
          <a:p>
            <a:endParaRPr lang="en-CA" sz="2000" dirty="0" smtClean="0">
              <a:effectLst>
                <a:outerShdw blurRad="38100" dist="38100" dir="2700000" algn="tl">
                  <a:srgbClr val="000000">
                    <a:alpha val="43137"/>
                  </a:srgbClr>
                </a:outerShdw>
              </a:effectLst>
            </a:endParaRPr>
          </a:p>
          <a:p>
            <a:r>
              <a:rPr lang="en-CA" sz="2000" dirty="0" smtClean="0">
                <a:effectLst>
                  <a:outerShdw blurRad="38100" dist="38100" dir="2700000" algn="tl">
                    <a:srgbClr val="000000">
                      <a:alpha val="43137"/>
                    </a:srgbClr>
                  </a:outerShdw>
                </a:effectLst>
              </a:rPr>
              <a:t>Though parameters can be set, constant supervision is required around the use of a computer.</a:t>
            </a:r>
          </a:p>
          <a:p>
            <a:endParaRPr lang="en-CA" sz="2000" dirty="0" smtClean="0">
              <a:effectLst>
                <a:outerShdw blurRad="38100" dist="38100" dir="2700000" algn="tl">
                  <a:srgbClr val="000000">
                    <a:alpha val="43137"/>
                  </a:srgbClr>
                </a:outerShdw>
              </a:effectLst>
            </a:endParaRPr>
          </a:p>
          <a:p>
            <a:r>
              <a:rPr lang="en-CA" sz="2000" dirty="0" smtClean="0">
                <a:effectLst>
                  <a:outerShdw blurRad="38100" dist="38100" dir="2700000" algn="tl">
                    <a:srgbClr val="000000">
                      <a:alpha val="43137"/>
                    </a:srgbClr>
                  </a:outerShdw>
                </a:effectLst>
              </a:rPr>
              <a:t>Any technical problems should be addressed by the school librarian or technician. It should be assumed that these types of problems will occur infrequently, therefore a backup plan should always be prepared in the absence of a computer. </a:t>
            </a:r>
          </a:p>
          <a:p>
            <a:endParaRPr lang="en-CA" dirty="0" smtClean="0"/>
          </a:p>
          <a:p>
            <a:endParaRPr lang="en-CA"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500042"/>
            <a:ext cx="9144000" cy="5715001"/>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860" y="274638"/>
            <a:ext cx="8229600" cy="1143000"/>
          </a:xfrm>
        </p:spPr>
        <p:txBody>
          <a:bodyPr/>
          <a:lstStyle/>
          <a:p>
            <a:r>
              <a:rPr lang="en-US" dirty="0" smtClean="0">
                <a:solidFill>
                  <a:srgbClr val="6161D9"/>
                </a:solidFill>
                <a:effectLst>
                  <a:outerShdw blurRad="38100" dist="38100" dir="2700000" algn="tl">
                    <a:srgbClr val="000000">
                      <a:alpha val="43137"/>
                    </a:srgbClr>
                  </a:outerShdw>
                </a:effectLst>
              </a:rPr>
              <a:t>Further considerations</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32037"/>
            <a:ext cx="8229600" cy="4525963"/>
          </a:xfrm>
        </p:spPr>
        <p:txBody>
          <a:bodyPr>
            <a:normAutofit fontScale="92500" lnSpcReduction="10000"/>
          </a:bodyPr>
          <a:lstStyle/>
          <a:p>
            <a:r>
              <a:rPr lang="en-US" dirty="0" smtClean="0"/>
              <a:t>Explicit instruction in the physical presentation of text and/or text structures facilitates reading </a:t>
            </a:r>
            <a:r>
              <a:rPr lang="en-US" dirty="0" smtClean="0"/>
              <a:t>comprehension</a:t>
            </a:r>
            <a:r>
              <a:rPr lang="en-US" dirty="0"/>
              <a:t> </a:t>
            </a:r>
            <a:r>
              <a:rPr lang="en-US" dirty="0" smtClean="0"/>
              <a:t>(Simmons &amp; </a:t>
            </a:r>
            <a:r>
              <a:rPr lang="en-US" dirty="0" err="1" smtClean="0"/>
              <a:t>Kameenui</a:t>
            </a:r>
            <a:r>
              <a:rPr lang="en-US" dirty="0" smtClean="0"/>
              <a:t>, 1998</a:t>
            </a:r>
            <a:r>
              <a:rPr lang="en-US" dirty="0" smtClean="0"/>
              <a:t>).</a:t>
            </a:r>
            <a:endParaRPr lang="en-US" dirty="0" smtClean="0"/>
          </a:p>
          <a:p>
            <a:r>
              <a:rPr lang="en-US" dirty="0" smtClean="0"/>
              <a:t>Many variables need to be considered to determine the effectiveness of CALL; it is not a simplistic solution (</a:t>
            </a:r>
            <a:r>
              <a:rPr lang="en-US" dirty="0" err="1" smtClean="0"/>
              <a:t>Chapelle</a:t>
            </a:r>
            <a:r>
              <a:rPr lang="en-US" dirty="0" smtClean="0"/>
              <a:t> &amp; Jamieson, 1986). </a:t>
            </a:r>
          </a:p>
          <a:p>
            <a:r>
              <a:rPr lang="en-US" dirty="0" smtClean="0"/>
              <a:t>Students’ learning styles and </a:t>
            </a:r>
            <a:r>
              <a:rPr lang="en-US" dirty="0" smtClean="0"/>
              <a:t>preferences need to be considered.</a:t>
            </a:r>
            <a:endParaRPr lang="en-US" dirty="0" smtClean="0"/>
          </a:p>
          <a:p>
            <a:pPr>
              <a:buNone/>
            </a:pPr>
            <a:r>
              <a:rPr lang="en-US" dirty="0" smtClean="0"/>
              <a:t>										 </a:t>
            </a:r>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94" y="274638"/>
            <a:ext cx="8229600" cy="1143000"/>
          </a:xfrm>
        </p:spPr>
        <p:txBody>
          <a:bodyPr/>
          <a:lstStyle/>
          <a:p>
            <a:r>
              <a:rPr lang="en-US" dirty="0" smtClean="0">
                <a:solidFill>
                  <a:srgbClr val="6161D9"/>
                </a:solidFill>
                <a:effectLst>
                  <a:outerShdw blurRad="38100" dist="38100" dir="2700000" algn="tl">
                    <a:srgbClr val="000000">
                      <a:alpha val="43137"/>
                    </a:srgbClr>
                  </a:outerShdw>
                </a:effectLst>
              </a:rPr>
              <a:t>Critical Role of the Teacher </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10687"/>
            <a:ext cx="8229600" cy="4525963"/>
          </a:xfrm>
        </p:spPr>
        <p:txBody>
          <a:bodyPr>
            <a:normAutofit lnSpcReduction="10000"/>
          </a:bodyPr>
          <a:lstStyle/>
          <a:p>
            <a:r>
              <a:rPr lang="en-US" dirty="0" smtClean="0"/>
              <a:t>Being apprised of the latest research, be self-proficient in the use of technology and knowledgeable about the appropriate implementation of CALL. </a:t>
            </a:r>
          </a:p>
          <a:p>
            <a:r>
              <a:rPr lang="en-US" dirty="0" smtClean="0"/>
              <a:t>There are specific kinds of computers and programs predetermined by the school and one has to work within those </a:t>
            </a:r>
            <a:r>
              <a:rPr lang="en-US" dirty="0" smtClean="0"/>
              <a:t>parameters.  Familiarize </a:t>
            </a:r>
            <a:r>
              <a:rPr lang="en-US" dirty="0" smtClean="0"/>
              <a:t>yourself with these materials and take advantage of them. </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701" y="274638"/>
            <a:ext cx="8229600" cy="1143000"/>
          </a:xfrm>
        </p:spPr>
        <p:txBody>
          <a:bodyPr>
            <a:normAutofit/>
          </a:bodyPr>
          <a:lstStyle/>
          <a:p>
            <a:r>
              <a:rPr lang="en-US" sz="3200" dirty="0" smtClean="0">
                <a:solidFill>
                  <a:srgbClr val="6161D9"/>
                </a:solidFill>
                <a:effectLst>
                  <a:outerShdw blurRad="38100" dist="38100" dir="2700000" algn="tl">
                    <a:srgbClr val="000000">
                      <a:alpha val="43137"/>
                    </a:srgbClr>
                  </a:outerShdw>
                </a:effectLst>
              </a:rPr>
              <a:t>What can </a:t>
            </a:r>
            <a:r>
              <a:rPr lang="en-US" sz="4000" dirty="0" smtClean="0">
                <a:solidFill>
                  <a:srgbClr val="6161D9"/>
                </a:solidFill>
                <a:effectLst>
                  <a:outerShdw blurRad="38100" dist="38100" dir="2700000" algn="tl">
                    <a:srgbClr val="000000">
                      <a:alpha val="43137"/>
                    </a:srgbClr>
                  </a:outerShdw>
                </a:effectLst>
              </a:rPr>
              <a:t>WE</a:t>
            </a:r>
            <a:r>
              <a:rPr lang="en-US" sz="3200" dirty="0" smtClean="0">
                <a:solidFill>
                  <a:srgbClr val="6161D9"/>
                </a:solidFill>
                <a:effectLst>
                  <a:outerShdw blurRad="38100" dist="38100" dir="2700000" algn="tl">
                    <a:srgbClr val="000000">
                      <a:alpha val="43137"/>
                    </a:srgbClr>
                  </a:outerShdw>
                </a:effectLst>
              </a:rPr>
              <a:t> do with CALL?</a:t>
            </a:r>
            <a:endParaRPr lang="en-US" sz="3200"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93427" y="1965278"/>
            <a:ext cx="8229600" cy="4525963"/>
          </a:xfrm>
        </p:spPr>
        <p:txBody>
          <a:bodyPr>
            <a:normAutofit/>
          </a:bodyPr>
          <a:lstStyle/>
          <a:p>
            <a:r>
              <a:rPr lang="en-US" dirty="0" smtClean="0"/>
              <a:t>With the proliferation of rapidly changing technology, whether one is using free web-based programs, or packaged software programs installed in site based computers, each resource must be carefully screened, prepared and presented in a format that meets the objective of what is intended to be taught, </a:t>
            </a:r>
            <a:r>
              <a:rPr lang="en-US" dirty="0" smtClean="0"/>
              <a:t>otherwise </a:t>
            </a:r>
            <a:r>
              <a:rPr lang="en-US" dirty="0" smtClean="0"/>
              <a:t>it is just busy work. </a:t>
            </a:r>
          </a:p>
          <a:p>
            <a:pPr>
              <a:buNone/>
            </a:pPr>
            <a:endParaRPr lang="en-US" dirty="0" smtClean="0"/>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621" y="274638"/>
            <a:ext cx="8229600" cy="1143000"/>
          </a:xfrm>
        </p:spPr>
        <p:txBody>
          <a:bodyPr/>
          <a:lstStyle/>
          <a:p>
            <a:r>
              <a:rPr lang="en-US" dirty="0" smtClean="0">
                <a:solidFill>
                  <a:srgbClr val="6161D9"/>
                </a:solidFill>
                <a:effectLst>
                  <a:outerShdw blurRad="38100" dist="38100" dir="2700000" algn="tl">
                    <a:srgbClr val="000000">
                      <a:alpha val="43137"/>
                    </a:srgbClr>
                  </a:outerShdw>
                </a:effectLst>
              </a:rPr>
              <a:t>Navigate the </a:t>
            </a:r>
            <a:r>
              <a:rPr lang="en-US" dirty="0" err="1" smtClean="0">
                <a:solidFill>
                  <a:srgbClr val="6161D9"/>
                </a:solidFill>
                <a:effectLst>
                  <a:outerShdw blurRad="38100" dist="38100" dir="2700000" algn="tl">
                    <a:srgbClr val="000000">
                      <a:alpha val="43137"/>
                    </a:srgbClr>
                  </a:outerShdw>
                </a:effectLst>
              </a:rPr>
              <a:t>WWW.com</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51630"/>
            <a:ext cx="8229600" cy="4525963"/>
          </a:xfrm>
        </p:spPr>
        <p:txBody>
          <a:bodyPr>
            <a:normAutofit lnSpcReduction="10000"/>
          </a:bodyPr>
          <a:lstStyle/>
          <a:p>
            <a:r>
              <a:rPr lang="en-US" dirty="0" smtClean="0"/>
              <a:t>Go to web-based for above and beyond the school software for most up to date research and resource material to supplement your regular program and what the school has to offer.</a:t>
            </a:r>
          </a:p>
          <a:p>
            <a:r>
              <a:rPr lang="en-US" dirty="0" err="1" smtClean="0"/>
              <a:t>Loucky</a:t>
            </a:r>
            <a:r>
              <a:rPr lang="en-US" dirty="0" smtClean="0"/>
              <a:t> (2010) matches features, tools and programs to level of students’ proficiency, cultural and linguistic backgrounds, learning styles and media preferences. See Table 3.</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24" y="0"/>
            <a:ext cx="8229600" cy="1143000"/>
          </a:xfrm>
        </p:spPr>
        <p:txBody>
          <a:bodyPr/>
          <a:lstStyle/>
          <a:p>
            <a:r>
              <a:rPr lang="en-US" dirty="0" err="1" smtClean="0">
                <a:solidFill>
                  <a:srgbClr val="6161D9"/>
                </a:solidFill>
                <a:effectLst>
                  <a:outerShdw blurRad="38100" dist="38100" dir="2700000" algn="tl">
                    <a:srgbClr val="000000">
                      <a:alpha val="43137"/>
                    </a:srgbClr>
                  </a:outerShdw>
                </a:effectLst>
              </a:rPr>
              <a:t>Loucky’s</a:t>
            </a:r>
            <a:r>
              <a:rPr lang="en-US" dirty="0" smtClean="0">
                <a:solidFill>
                  <a:srgbClr val="6161D9"/>
                </a:solidFill>
                <a:effectLst>
                  <a:outerShdw blurRad="38100" dist="38100" dir="2700000" algn="tl">
                    <a:srgbClr val="000000">
                      <a:alpha val="43137"/>
                    </a:srgbClr>
                  </a:outerShdw>
                </a:effectLst>
              </a:rPr>
              <a:t> Table 3</a:t>
            </a:r>
            <a:endParaRPr lang="en-US" dirty="0">
              <a:solidFill>
                <a:srgbClr val="6161D9"/>
              </a:soli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1" y="1143000"/>
            <a:ext cx="9163709" cy="571500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985" y="0"/>
            <a:ext cx="8229600" cy="1143000"/>
          </a:xfrm>
        </p:spPr>
        <p:txBody>
          <a:bodyPr>
            <a:normAutofit/>
          </a:bodyPr>
          <a:lstStyle/>
          <a:p>
            <a:r>
              <a:rPr lang="en-US" sz="3600" dirty="0" smtClean="0">
                <a:solidFill>
                  <a:srgbClr val="FFFF00"/>
                </a:solidFill>
                <a:effectLst>
                  <a:outerShdw blurRad="38100" dist="38100" dir="2700000" algn="tl">
                    <a:srgbClr val="000000">
                      <a:alpha val="43137"/>
                    </a:srgbClr>
                  </a:outerShdw>
                </a:effectLst>
              </a:rPr>
              <a:t>Square Pegs &amp; Round Holes</a:t>
            </a:r>
            <a:endParaRPr lang="en-US" sz="3600"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37982"/>
            <a:ext cx="8229600" cy="4525963"/>
          </a:xfrm>
        </p:spPr>
        <p:txBody>
          <a:bodyPr>
            <a:normAutofit fontScale="92500" lnSpcReduction="10000"/>
          </a:bodyPr>
          <a:lstStyle/>
          <a:p>
            <a:r>
              <a:rPr lang="en-US" dirty="0" smtClean="0"/>
              <a:t>Although </a:t>
            </a:r>
            <a:r>
              <a:rPr lang="en-US" dirty="0" err="1" smtClean="0"/>
              <a:t>Loucky</a:t>
            </a:r>
            <a:r>
              <a:rPr lang="en-US" dirty="0" smtClean="0"/>
              <a:t> (2010) attempts to construct a “roadmap to more systematic and successful online reading and vocabulary acquisition”</a:t>
            </a:r>
            <a:br>
              <a:rPr lang="en-US" dirty="0" smtClean="0"/>
            </a:br>
            <a:r>
              <a:rPr lang="en-US" dirty="0" smtClean="0"/>
              <a:t>(p. 225), it is next to impossible to create a one-size-fits-all program, whether it be in the traditional sense of teaching or using technology. </a:t>
            </a:r>
          </a:p>
          <a:p>
            <a:r>
              <a:rPr lang="en-US" dirty="0" smtClean="0"/>
              <a:t>The use of technology provides </a:t>
            </a:r>
            <a:r>
              <a:rPr lang="en-US" dirty="0" smtClean="0"/>
              <a:t>students </a:t>
            </a:r>
            <a:r>
              <a:rPr lang="en-US" dirty="0" smtClean="0"/>
              <a:t>with one more arm to create the cognitive foundations for making reading more accessible and </a:t>
            </a:r>
            <a:r>
              <a:rPr lang="en-US" dirty="0" smtClean="0"/>
              <a:t>for  </a:t>
            </a:r>
            <a:r>
              <a:rPr lang="en-US" dirty="0" err="1" smtClean="0"/>
              <a:t>motivatation</a:t>
            </a:r>
            <a:r>
              <a:rPr lang="en-US"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531" y="274638"/>
            <a:ext cx="8229600" cy="1143000"/>
          </a:xfrm>
        </p:spPr>
        <p:txBody>
          <a:bodyPr/>
          <a:lstStyle/>
          <a:p>
            <a:r>
              <a:rPr lang="en-US" dirty="0" smtClean="0">
                <a:solidFill>
                  <a:srgbClr val="6161D9"/>
                </a:solidFill>
                <a:effectLst>
                  <a:outerShdw blurRad="38100" dist="38100" dir="2700000" algn="tl">
                    <a:srgbClr val="000000">
                      <a:alpha val="43137"/>
                    </a:srgbClr>
                  </a:outerShdw>
                </a:effectLst>
              </a:rPr>
              <a:t>Caution! Be Prepared!</a:t>
            </a:r>
            <a:endParaRPr lang="en-US" dirty="0">
              <a:solidFill>
                <a:srgbClr val="6161D9"/>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2483" y="1978925"/>
            <a:ext cx="8229600" cy="4525963"/>
          </a:xfrm>
        </p:spPr>
        <p:txBody>
          <a:bodyPr>
            <a:normAutofit fontScale="85000" lnSpcReduction="10000"/>
          </a:bodyPr>
          <a:lstStyle/>
          <a:p>
            <a:r>
              <a:rPr lang="en-US" dirty="0" smtClean="0"/>
              <a:t>Obtaining assistance for computer glitches as technical problems (machine dysfunction) vs. coping with use of machines (how to use the machine or software).</a:t>
            </a:r>
          </a:p>
          <a:p>
            <a:r>
              <a:rPr lang="en-US" dirty="0" smtClean="0"/>
              <a:t>Records data but doesn’t tell us what the student thinks they are doing (</a:t>
            </a:r>
            <a:r>
              <a:rPr lang="en-US" dirty="0" err="1" smtClean="0"/>
              <a:t>Goodfellow</a:t>
            </a:r>
            <a:r>
              <a:rPr lang="en-US" dirty="0" smtClean="0"/>
              <a:t> &amp; </a:t>
            </a:r>
            <a:r>
              <a:rPr lang="en-US" dirty="0" err="1" smtClean="0"/>
              <a:t>Laurillard</a:t>
            </a:r>
            <a:r>
              <a:rPr lang="en-US" dirty="0" smtClean="0"/>
              <a:t>, 1994).</a:t>
            </a:r>
          </a:p>
          <a:p>
            <a:r>
              <a:rPr lang="en-US" dirty="0" smtClean="0"/>
              <a:t>EFL:  CARI Reading:  students were more motivated by the interesting and novel way that material was presented, but the use has to be monitored for effectiveness as the initial novelty eventually wears off (Lim &amp; </a:t>
            </a:r>
            <a:r>
              <a:rPr lang="en-US" dirty="0" err="1" smtClean="0"/>
              <a:t>Shen</a:t>
            </a:r>
            <a:r>
              <a:rPr lang="en-US" dirty="0" smtClean="0"/>
              <a:t>, 2006 ).</a:t>
            </a:r>
          </a:p>
          <a:p>
            <a:endParaRPr lang="en-US" dirty="0" smtClean="0"/>
          </a:p>
          <a:p>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effectLst>
                  <a:outerShdw blurRad="38100" dist="38100" dir="2700000" algn="tl">
                    <a:srgbClr val="000000">
                      <a:alpha val="43137"/>
                    </a:srgbClr>
                  </a:outerShdw>
                </a:effectLst>
              </a:rPr>
              <a:t>Computer Resources</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sz="3300" dirty="0" smtClean="0">
                <a:solidFill>
                  <a:srgbClr val="6161D9"/>
                </a:solidFill>
                <a:effectLst>
                  <a:outerShdw blurRad="38100" dist="38100" dir="2700000" algn="tl">
                    <a:srgbClr val="000000">
                      <a:alpha val="43137"/>
                    </a:srgbClr>
                  </a:outerShdw>
                </a:effectLst>
              </a:rPr>
              <a:t>Division One: Kindergarten to Grade 3</a:t>
            </a:r>
          </a:p>
          <a:p>
            <a:endParaRPr lang="en-US" sz="2400" dirty="0" smtClean="0"/>
          </a:p>
          <a:p>
            <a:r>
              <a:rPr lang="en-US" sz="2400" u="sng" dirty="0" smtClean="0">
                <a:hlinkClick r:id="rId2"/>
              </a:rPr>
              <a:t>http://www.vocabulary.com.il/games2/vocquiz.php</a:t>
            </a:r>
            <a:r>
              <a:rPr lang="en-US" sz="2400" dirty="0" smtClean="0"/>
              <a:t> - fun vocabulary</a:t>
            </a:r>
          </a:p>
          <a:p>
            <a:r>
              <a:rPr lang="en-US" sz="2400" u="sng" dirty="0" smtClean="0">
                <a:hlinkClick r:id="rId3"/>
              </a:rPr>
              <a:t>www.starfall.com</a:t>
            </a:r>
            <a:r>
              <a:rPr lang="en-US" sz="2400" dirty="0" smtClean="0"/>
              <a:t> - phonics and early reading</a:t>
            </a:r>
          </a:p>
          <a:p>
            <a:r>
              <a:rPr lang="en-US" sz="2400" u="sng" dirty="0" smtClean="0">
                <a:hlinkClick r:id="rId4"/>
              </a:rPr>
              <a:t>www.digitaldialects</a:t>
            </a:r>
            <a:r>
              <a:rPr lang="en-US" sz="2400" dirty="0" smtClean="0"/>
              <a:t> - basic vocabulary</a:t>
            </a:r>
          </a:p>
          <a:p>
            <a:r>
              <a:rPr lang="en-US" sz="2400" u="sng" dirty="0" smtClean="0">
                <a:hlinkClick r:id="rId5"/>
              </a:rPr>
              <a:t>www.learnalberta.ca</a:t>
            </a:r>
            <a:r>
              <a:rPr lang="en-US" sz="2400" dirty="0" smtClean="0"/>
              <a:t> - teacher resources &amp; locked interactive sections</a:t>
            </a:r>
          </a:p>
          <a:p>
            <a:r>
              <a:rPr lang="en-US" sz="2353" u="sng" dirty="0" smtClean="0">
                <a:hlinkClick r:id="rId6"/>
              </a:rPr>
              <a:t>www.eslgold.com</a:t>
            </a:r>
            <a:r>
              <a:rPr lang="en-US" sz="2353" dirty="0" smtClean="0"/>
              <a:t> - teacher &amp; student resources in 4 skills</a:t>
            </a:r>
          </a:p>
          <a:p>
            <a:r>
              <a:rPr lang="en-US" sz="2400" u="sng" dirty="0" smtClean="0">
                <a:hlinkClick r:id="rId7"/>
              </a:rPr>
              <a:t>www.kurzweiledu.com</a:t>
            </a:r>
            <a:r>
              <a:rPr lang="en-US" sz="2400" dirty="0" smtClean="0"/>
              <a:t> - software</a:t>
            </a:r>
          </a:p>
          <a:p>
            <a:r>
              <a:rPr lang="en-US" sz="2400" u="sng" dirty="0" smtClean="0">
                <a:hlinkClick r:id="rId8"/>
              </a:rPr>
              <a:t>www.googletranslate</a:t>
            </a:r>
            <a:r>
              <a:rPr lang="en-US" sz="2400" dirty="0" smtClean="0"/>
              <a:t>  - translates several languages</a:t>
            </a:r>
          </a:p>
          <a:p>
            <a:r>
              <a:rPr lang="en-US" sz="2400" u="sng" dirty="0" smtClean="0">
                <a:hlinkClick r:id="rId9"/>
              </a:rPr>
              <a:t>www.hugosite.com</a:t>
            </a:r>
            <a:r>
              <a:rPr lang="en-US" sz="2400" dirty="0" smtClean="0"/>
              <a:t>  - English video lesson series</a:t>
            </a:r>
          </a:p>
          <a:p>
            <a:r>
              <a:rPr lang="en-US" sz="2400" u="sng" dirty="0" smtClean="0">
                <a:hlinkClick r:id="rId10"/>
              </a:rPr>
              <a:t>www.englishtalkworld.multiply.com</a:t>
            </a:r>
            <a:r>
              <a:rPr lang="en-US" sz="2400" dirty="0" smtClean="0"/>
              <a:t> - sign up</a:t>
            </a:r>
          </a:p>
          <a:p>
            <a:r>
              <a:rPr lang="en-US" sz="2400" dirty="0" smtClean="0">
                <a:hlinkClick r:id="rId11"/>
              </a:rPr>
              <a:t>http://www.free-english-study.com</a:t>
            </a:r>
            <a:r>
              <a:rPr lang="en-US" sz="2400" dirty="0" smtClean="0"/>
              <a:t> - learn 4 skills online</a:t>
            </a:r>
          </a:p>
          <a:p>
            <a:r>
              <a:rPr lang="en-US" sz="2400" u="sng" dirty="0" smtClean="0">
                <a:hlinkClick r:id="rId12"/>
              </a:rPr>
              <a:t>http://www.theroadmap.ca/home</a:t>
            </a:r>
            <a:r>
              <a:rPr lang="en-US" sz="2400" dirty="0" smtClean="0"/>
              <a:t> - reading reference resource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7421"/>
            <a:ext cx="7403445" cy="5878532"/>
          </a:xfrm>
          <a:prstGeom prst="rect">
            <a:avLst/>
          </a:prstGeom>
          <a:noFill/>
        </p:spPr>
        <p:txBody>
          <a:bodyPr wrap="square" rtlCol="0">
            <a:spAutoFit/>
          </a:bodyPr>
          <a:lstStyle/>
          <a:p>
            <a:pPr algn="ctr"/>
            <a:endParaRPr lang="en-CA" sz="2800" dirty="0" smtClean="0">
              <a:solidFill>
                <a:srgbClr val="6161D9"/>
              </a:solidFill>
              <a:effectLst>
                <a:outerShdw blurRad="38100" dist="38100" dir="2700000" algn="tl">
                  <a:srgbClr val="000000">
                    <a:alpha val="43137"/>
                  </a:srgbClr>
                </a:outerShdw>
              </a:effectLst>
            </a:endParaRPr>
          </a:p>
          <a:p>
            <a:pPr marL="914400">
              <a:buFont typeface="Arial" pitchFamily="34" charset="0"/>
              <a:buChar char="•"/>
            </a:pPr>
            <a:r>
              <a:rPr lang="en-CA" sz="2800" dirty="0" smtClean="0">
                <a:solidFill>
                  <a:srgbClr val="6161D9"/>
                </a:solidFill>
                <a:effectLst>
                  <a:outerShdw blurRad="38100" dist="38100" dir="2700000" algn="tl">
                    <a:srgbClr val="000000">
                      <a:alpha val="43137"/>
                    </a:srgbClr>
                  </a:outerShdw>
                </a:effectLst>
              </a:rPr>
              <a:t>Division 2: </a:t>
            </a:r>
            <a:r>
              <a:rPr lang="en-CA" sz="2800" dirty="0" smtClean="0">
                <a:solidFill>
                  <a:srgbClr val="6161D9"/>
                </a:solidFill>
                <a:effectLst>
                  <a:outerShdw blurRad="38100" dist="38100" dir="2700000" algn="tl">
                    <a:srgbClr val="000000">
                      <a:alpha val="43137"/>
                    </a:srgbClr>
                  </a:outerShdw>
                </a:effectLst>
              </a:rPr>
              <a:t>Grades </a:t>
            </a:r>
            <a:r>
              <a:rPr lang="en-CA" sz="2800" dirty="0" smtClean="0">
                <a:solidFill>
                  <a:srgbClr val="6161D9"/>
                </a:solidFill>
                <a:effectLst>
                  <a:outerShdw blurRad="38100" dist="38100" dir="2700000" algn="tl">
                    <a:srgbClr val="000000">
                      <a:alpha val="43137"/>
                    </a:srgbClr>
                  </a:outerShdw>
                </a:effectLst>
              </a:rPr>
              <a:t>4 to 6</a:t>
            </a:r>
          </a:p>
          <a:p>
            <a:pPr marL="914400"/>
            <a:endParaRPr lang="en-CA" sz="2000" dirty="0" smtClean="0"/>
          </a:p>
          <a:p>
            <a:pPr marL="914400">
              <a:buFont typeface="Arial" pitchFamily="34" charset="0"/>
              <a:buChar char="•"/>
            </a:pPr>
            <a:r>
              <a:rPr lang="en-CA" sz="2000" dirty="0" smtClean="0">
                <a:hlinkClick r:id="rId2"/>
              </a:rPr>
              <a:t>http://www.digitaldialects.com/English.htm</a:t>
            </a:r>
            <a:r>
              <a:rPr lang="en-CA" sz="2000" dirty="0" smtClean="0"/>
              <a:t> </a:t>
            </a:r>
          </a:p>
          <a:p>
            <a:pPr marL="914400">
              <a:buFont typeface="Arial" pitchFamily="34" charset="0"/>
              <a:buChar char="•"/>
            </a:pPr>
            <a:r>
              <a:rPr lang="en-CA" sz="2000" dirty="0" smtClean="0">
                <a:hlinkClick r:id="rId3"/>
              </a:rPr>
              <a:t>http://en.childrenslibrary.org/</a:t>
            </a:r>
            <a:r>
              <a:rPr lang="en-CA" sz="2000" dirty="0" smtClean="0"/>
              <a:t> </a:t>
            </a:r>
          </a:p>
          <a:p>
            <a:pPr marL="914400">
              <a:buFont typeface="Arial" pitchFamily="34" charset="0"/>
              <a:buChar char="•"/>
            </a:pPr>
            <a:r>
              <a:rPr lang="en-CA" sz="2000" u="sng" dirty="0" smtClean="0">
                <a:hlinkClick r:id="rId4"/>
              </a:rPr>
              <a:t>http://www.eslgold.com/</a:t>
            </a:r>
            <a:r>
              <a:rPr lang="en-CA" sz="2000" u="sng" dirty="0" smtClean="0"/>
              <a:t> </a:t>
            </a:r>
          </a:p>
          <a:p>
            <a:pPr marL="914400">
              <a:buFont typeface="Arial" pitchFamily="34" charset="0"/>
              <a:buChar char="•"/>
            </a:pPr>
            <a:r>
              <a:rPr lang="en-CA" sz="2000" dirty="0" smtClean="0">
                <a:hlinkClick r:id="rId5"/>
              </a:rPr>
              <a:t>http://itunes.apple.com/us/app/a-english-speak-read-audio/id338982960?mt=8</a:t>
            </a:r>
            <a:endParaRPr lang="en-CA" sz="2000" dirty="0" smtClean="0"/>
          </a:p>
          <a:p>
            <a:pPr marL="914400">
              <a:buFont typeface="Arial" pitchFamily="34" charset="0"/>
              <a:buChar char="•"/>
            </a:pPr>
            <a:r>
              <a:rPr lang="en-CA" sz="2000" dirty="0" smtClean="0">
                <a:hlinkClick r:id="rId6"/>
              </a:rPr>
              <a:t>http://itunes.apple.com/us/app/kaplan-toefl-vocabulary-flashcards/id310112006?mt=8</a:t>
            </a:r>
            <a:endParaRPr lang="en-CA" sz="2000" dirty="0" smtClean="0"/>
          </a:p>
          <a:p>
            <a:pPr marL="914400">
              <a:buFont typeface="Arial" pitchFamily="34" charset="0"/>
              <a:buChar char="•"/>
            </a:pPr>
            <a:r>
              <a:rPr lang="en-CA" sz="2000" dirty="0" smtClean="0">
                <a:hlinkClick r:id="rId7"/>
              </a:rPr>
              <a:t>http://itunes.apple.com/us/app/pocket-english-eslbeginner/id316487889?mt=8</a:t>
            </a:r>
            <a:endParaRPr lang="en-CA" sz="2000" dirty="0" smtClean="0"/>
          </a:p>
          <a:p>
            <a:pPr marL="914400">
              <a:buFont typeface="Arial" pitchFamily="34" charset="0"/>
              <a:buChar char="•"/>
            </a:pPr>
            <a:r>
              <a:rPr lang="en-CA" sz="2000" dirty="0" smtClean="0">
                <a:hlinkClick r:id="rId8"/>
              </a:rPr>
              <a:t>http://itunes.apple.com/us/app/vocabwiz-toefl/id319509494?mt=8</a:t>
            </a:r>
            <a:endParaRPr lang="en-CA" sz="2000" dirty="0" smtClean="0"/>
          </a:p>
          <a:p>
            <a:pPr marL="914400">
              <a:buFont typeface="Arial" pitchFamily="34" charset="0"/>
              <a:buChar char="•"/>
            </a:pPr>
            <a:r>
              <a:rPr lang="en-CA" sz="2000" dirty="0" smtClean="0">
                <a:hlinkClick r:id="rId9"/>
              </a:rPr>
              <a:t>http://www.languagegames.org/</a:t>
            </a:r>
            <a:r>
              <a:rPr lang="en-CA" sz="2000" dirty="0" smtClean="0"/>
              <a:t>  </a:t>
            </a:r>
          </a:p>
          <a:p>
            <a:pPr marL="914400">
              <a:buFont typeface="Arial" pitchFamily="34" charset="0"/>
              <a:buChar char="•"/>
            </a:pPr>
            <a:r>
              <a:rPr lang="en-CA" sz="2000" dirty="0" smtClean="0">
                <a:hlinkClick r:id="rId10"/>
              </a:rPr>
              <a:t>http://www.lextutor.ca/</a:t>
            </a:r>
            <a:r>
              <a:rPr lang="en-CA" sz="2000" dirty="0" smtClean="0"/>
              <a:t> </a:t>
            </a:r>
          </a:p>
          <a:p>
            <a:pPr marL="914400">
              <a:buFont typeface="Arial" pitchFamily="34" charset="0"/>
              <a:buChar char="•"/>
            </a:pPr>
            <a:endParaRPr lang="en-CA" sz="2000" dirty="0" smtClean="0"/>
          </a:p>
          <a:p>
            <a:pPr marL="914400">
              <a:buFont typeface="Arial" pitchFamily="34" charset="0"/>
              <a:buChar char="•"/>
            </a:pPr>
            <a:endParaRPr lang="en-CA" sz="2000" dirty="0" smtClean="0"/>
          </a:p>
        </p:txBody>
      </p:sp>
      <p:sp>
        <p:nvSpPr>
          <p:cNvPr id="3" name="TextBox 2"/>
          <p:cNvSpPr txBox="1"/>
          <p:nvPr/>
        </p:nvSpPr>
        <p:spPr>
          <a:xfrm>
            <a:off x="0" y="4911487"/>
            <a:ext cx="8640960" cy="2246769"/>
          </a:xfrm>
          <a:prstGeom prst="rect">
            <a:avLst/>
          </a:prstGeom>
          <a:noFill/>
        </p:spPr>
        <p:txBody>
          <a:bodyPr wrap="square" rtlCol="0">
            <a:spAutoFit/>
          </a:bodyPr>
          <a:lstStyle/>
          <a:p>
            <a:pPr marL="914400">
              <a:buFont typeface="Arial" pitchFamily="34" charset="0"/>
              <a:buChar char="•"/>
            </a:pPr>
            <a:r>
              <a:rPr lang="en-CA" sz="2000" u="sng" dirty="0" smtClean="0">
                <a:hlinkClick r:id="rId11"/>
              </a:rPr>
              <a:t>http://www.onestopenglish.com/</a:t>
            </a:r>
            <a:endParaRPr lang="en-CA" sz="2000" u="sng" dirty="0" smtClean="0"/>
          </a:p>
          <a:p>
            <a:pPr marL="914400">
              <a:buFont typeface="Arial" pitchFamily="34" charset="0"/>
              <a:buChar char="•"/>
            </a:pPr>
            <a:r>
              <a:rPr lang="en-CA" sz="2000" u="sng" dirty="0" smtClean="0"/>
              <a:t> </a:t>
            </a:r>
            <a:r>
              <a:rPr lang="en-CA" sz="2000" u="sng" dirty="0" smtClean="0">
                <a:hlinkClick r:id="rId12"/>
              </a:rPr>
              <a:t>http://www.rosettastone.com/</a:t>
            </a:r>
            <a:r>
              <a:rPr lang="en-CA" sz="2000" u="sng" dirty="0" smtClean="0"/>
              <a:t> </a:t>
            </a:r>
          </a:p>
          <a:p>
            <a:pPr marL="914400">
              <a:buFont typeface="Arial" pitchFamily="34" charset="0"/>
              <a:buChar char="•"/>
            </a:pPr>
            <a:r>
              <a:rPr lang="en-CA" sz="2000" u="sng" dirty="0" smtClean="0"/>
              <a:t> </a:t>
            </a:r>
            <a:r>
              <a:rPr lang="en-CA" sz="2000" dirty="0" smtClean="0">
                <a:hlinkClick r:id="rId13"/>
              </a:rPr>
              <a:t>http://www.speak-english-today.com/</a:t>
            </a:r>
            <a:endParaRPr lang="en-CA" sz="2000" dirty="0" smtClean="0"/>
          </a:p>
          <a:p>
            <a:pPr marL="914400">
              <a:buFont typeface="Arial" pitchFamily="34" charset="0"/>
              <a:buChar char="•"/>
            </a:pPr>
            <a:r>
              <a:rPr lang="en-CA" sz="2000" u="sng" dirty="0" smtClean="0">
                <a:hlinkClick r:id="rId14"/>
              </a:rPr>
              <a:t>http://www.storyplace.org/eel/eel.asp</a:t>
            </a:r>
            <a:endParaRPr lang="en-CA" sz="2000" u="sng" dirty="0" smtClean="0"/>
          </a:p>
          <a:p>
            <a:pPr marL="914400">
              <a:buFont typeface="Arial" pitchFamily="34" charset="0"/>
              <a:buChar char="•"/>
            </a:pPr>
            <a:r>
              <a:rPr lang="en-CA" sz="2000" dirty="0" smtClean="0">
                <a:hlinkClick r:id="rId15"/>
              </a:rPr>
              <a:t>http://www.transparent.com/language-resources/games/</a:t>
            </a:r>
            <a:r>
              <a:rPr lang="en-CA" sz="2000" dirty="0" smtClean="0"/>
              <a:t>  </a:t>
            </a:r>
          </a:p>
          <a:p>
            <a:pPr marL="914400">
              <a:buFont typeface="Arial" pitchFamily="34" charset="0"/>
              <a:buChar char="•"/>
            </a:pPr>
            <a:r>
              <a:rPr lang="en-CA" sz="2000" u="sng" dirty="0" smtClean="0"/>
              <a:t> </a:t>
            </a:r>
            <a:r>
              <a:rPr lang="en-CA" sz="2000" dirty="0" smtClean="0">
                <a:hlinkClick r:id="rId16"/>
              </a:rPr>
              <a:t>http://www.wordchamp.com/</a:t>
            </a:r>
            <a:endParaRPr lang="en-CA" sz="2000" dirty="0" smtClean="0"/>
          </a:p>
          <a:p>
            <a:endParaRPr lang="en-CA" sz="2000" u="sng" dirty="0"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546" y="395785"/>
            <a:ext cx="4931606" cy="646331"/>
          </a:xfrm>
          <a:prstGeom prst="rect">
            <a:avLst/>
          </a:prstGeom>
        </p:spPr>
        <p:txBody>
          <a:bodyPr wrap="none">
            <a:spAutoFit/>
          </a:bodyPr>
          <a:lstStyle/>
          <a:p>
            <a:r>
              <a:rPr lang="en-CA" sz="3600" dirty="0" smtClean="0">
                <a:solidFill>
                  <a:srgbClr val="6161D9"/>
                </a:solidFill>
                <a:effectLst>
                  <a:outerShdw blurRad="38100" dist="38100" dir="2700000" algn="tl">
                    <a:srgbClr val="000000">
                      <a:alpha val="43137"/>
                    </a:srgbClr>
                  </a:outerShdw>
                </a:effectLst>
              </a:rPr>
              <a:t>Division 3: </a:t>
            </a:r>
            <a:r>
              <a:rPr lang="en-CA" sz="3600" dirty="0" smtClean="0">
                <a:solidFill>
                  <a:srgbClr val="6161D9"/>
                </a:solidFill>
                <a:effectLst>
                  <a:outerShdw blurRad="38100" dist="38100" dir="2700000" algn="tl">
                    <a:srgbClr val="000000">
                      <a:alpha val="43137"/>
                    </a:srgbClr>
                  </a:outerShdw>
                </a:effectLst>
              </a:rPr>
              <a:t>Grades </a:t>
            </a:r>
            <a:r>
              <a:rPr lang="en-CA" sz="3600" dirty="0" smtClean="0">
                <a:solidFill>
                  <a:srgbClr val="6161D9"/>
                </a:solidFill>
                <a:effectLst>
                  <a:outerShdw blurRad="38100" dist="38100" dir="2700000" algn="tl">
                    <a:srgbClr val="000000">
                      <a:alpha val="43137"/>
                    </a:srgbClr>
                  </a:outerShdw>
                </a:effectLst>
              </a:rPr>
              <a:t>7 to 12</a:t>
            </a:r>
          </a:p>
        </p:txBody>
      </p:sp>
      <p:sp>
        <p:nvSpPr>
          <p:cNvPr id="3" name="Rectangle 2"/>
          <p:cNvSpPr/>
          <p:nvPr/>
        </p:nvSpPr>
        <p:spPr>
          <a:xfrm>
            <a:off x="0" y="1542197"/>
            <a:ext cx="8702738" cy="4616648"/>
          </a:xfrm>
          <a:prstGeom prst="rect">
            <a:avLst/>
          </a:prstGeom>
        </p:spPr>
        <p:txBody>
          <a:bodyPr wrap="square">
            <a:spAutoFit/>
          </a:bodyPr>
          <a:lstStyle/>
          <a:p>
            <a:pPr>
              <a:lnSpc>
                <a:spcPct val="150000"/>
              </a:lnSpc>
            </a:pPr>
            <a:r>
              <a:rPr lang="en-CA" sz="2800" dirty="0" smtClean="0">
                <a:hlinkClick r:id="rId2"/>
              </a:rPr>
              <a:t>www.wordchamp.com</a:t>
            </a:r>
            <a:r>
              <a:rPr lang="en-CA" sz="2800" dirty="0" smtClean="0"/>
              <a:t> – Archive, review, recycle</a:t>
            </a:r>
          </a:p>
          <a:p>
            <a:pPr>
              <a:lnSpc>
                <a:spcPct val="150000"/>
              </a:lnSpc>
            </a:pPr>
            <a:r>
              <a:rPr lang="en-CA" sz="2800" dirty="0" smtClean="0">
                <a:hlinkClick r:id="rId3"/>
              </a:rPr>
              <a:t>www.lingro.com</a:t>
            </a:r>
            <a:r>
              <a:rPr lang="en-CA" sz="2800" dirty="0" smtClean="0"/>
              <a:t> – Access, meaning, acquire</a:t>
            </a:r>
          </a:p>
          <a:p>
            <a:pPr>
              <a:lnSpc>
                <a:spcPct val="150000"/>
              </a:lnSpc>
            </a:pPr>
            <a:r>
              <a:rPr lang="en-CA" sz="2800" dirty="0" smtClean="0">
                <a:hlinkClick r:id="rId4"/>
              </a:rPr>
              <a:t>www.readingenglish.net</a:t>
            </a:r>
            <a:r>
              <a:rPr lang="en-CA" sz="2800" dirty="0" smtClean="0"/>
              <a:t> – All consolidating strategies</a:t>
            </a:r>
          </a:p>
          <a:p>
            <a:pPr>
              <a:lnSpc>
                <a:spcPct val="150000"/>
              </a:lnSpc>
            </a:pPr>
            <a:r>
              <a:rPr lang="en-CA" sz="2800" dirty="0" smtClean="0">
                <a:hlinkClick r:id="rId5"/>
              </a:rPr>
              <a:t>www.vocabulary.com</a:t>
            </a:r>
            <a:r>
              <a:rPr lang="en-CA" sz="2800" dirty="0" smtClean="0"/>
              <a:t> – All strategies</a:t>
            </a:r>
          </a:p>
          <a:p>
            <a:pPr>
              <a:lnSpc>
                <a:spcPct val="150000"/>
              </a:lnSpc>
            </a:pPr>
            <a:r>
              <a:rPr lang="en-CA" sz="2800" dirty="0" smtClean="0">
                <a:hlinkClick r:id="rId6"/>
              </a:rPr>
              <a:t>www.lingorilla.com</a:t>
            </a:r>
            <a:r>
              <a:rPr lang="en-CA" sz="2800" dirty="0" smtClean="0"/>
              <a:t> – All consolidating strategies</a:t>
            </a:r>
          </a:p>
          <a:p>
            <a:pPr>
              <a:lnSpc>
                <a:spcPct val="150000"/>
              </a:lnSpc>
            </a:pPr>
            <a:r>
              <a:rPr lang="en-CA" sz="2800" dirty="0" smtClean="0">
                <a:hlinkClick r:id="rId7"/>
              </a:rPr>
              <a:t>www.lextutor.ca</a:t>
            </a:r>
            <a:r>
              <a:rPr lang="en-CA" sz="2800" dirty="0" smtClean="0"/>
              <a:t> – Association </a:t>
            </a:r>
          </a:p>
          <a:p>
            <a:pPr>
              <a:lnSpc>
                <a:spcPct val="150000"/>
              </a:lnSpc>
            </a:pPr>
            <a:r>
              <a:rPr lang="en-CA" sz="2800" dirty="0" smtClean="0">
                <a:hlinkClick r:id="rId8"/>
              </a:rPr>
              <a:t>www.moodle.com</a:t>
            </a:r>
            <a:r>
              <a:rPr lang="en-CA" sz="2800" dirty="0" smtClean="0"/>
              <a:t> – Reassess, behavioural </a:t>
            </a:r>
            <a:r>
              <a:rPr lang="en-CA" sz="2800" dirty="0"/>
              <a:t>a</a:t>
            </a:r>
            <a:r>
              <a:rPr lang="en-CA" sz="2800" dirty="0" smtClean="0"/>
              <a:t>rchive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00B050"/>
            </a:gs>
            <a:gs pos="15000">
              <a:schemeClr val="tx1"/>
            </a:gs>
            <a:gs pos="20000">
              <a:srgbClr val="C4D6EB"/>
            </a:gs>
            <a:gs pos="100000">
              <a:srgbClr val="FFEBFA"/>
            </a:gs>
          </a:gsLst>
          <a:lin ang="3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3296" y="0"/>
            <a:ext cx="8229600" cy="1143000"/>
          </a:xfrm>
        </p:spPr>
        <p:txBody>
          <a:bodyPr/>
          <a:lstStyle/>
          <a:p>
            <a:r>
              <a:rPr lang="en-US" dirty="0" smtClean="0">
                <a:solidFill>
                  <a:srgbClr val="6161D9"/>
                </a:solidFill>
                <a:effectLst>
                  <a:outerShdw blurRad="38100" dist="38100" dir="2700000" algn="tl">
                    <a:srgbClr val="000000">
                      <a:alpha val="43137"/>
                    </a:srgbClr>
                  </a:outerShdw>
                </a:effectLst>
              </a:rPr>
              <a:t>References</a:t>
            </a:r>
            <a:endParaRPr lang="en-US" dirty="0">
              <a:solidFill>
                <a:srgbClr val="6161D9"/>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293427" y="1692322"/>
            <a:ext cx="8850573" cy="6220016"/>
          </a:xfrm>
        </p:spPr>
        <p:txBody>
          <a:bodyPr>
            <a:normAutofit/>
          </a:bodyPr>
          <a:lstStyle/>
          <a:p>
            <a:pPr marL="463550" lvl="0" indent="-463550">
              <a:buNone/>
            </a:pPr>
            <a:r>
              <a:rPr lang="en-US" sz="1400" dirty="0" smtClean="0"/>
              <a:t>Adam, M. J.  (1990). </a:t>
            </a:r>
            <a:r>
              <a:rPr lang="en-US" sz="1400" i="1" dirty="0" smtClean="0"/>
              <a:t>Beginning to read: Thinking and learning about print</a:t>
            </a:r>
            <a:r>
              <a:rPr lang="en-US" sz="1400" dirty="0" smtClean="0"/>
              <a:t>. Cambridge, MA: The MIT Press. </a:t>
            </a:r>
            <a:endParaRPr lang="en-CA" sz="1400" dirty="0" smtClean="0"/>
          </a:p>
          <a:p>
            <a:pPr marL="463550" lvl="0" indent="-463550">
              <a:buNone/>
            </a:pPr>
            <a:r>
              <a:rPr lang="en-US" sz="1400" dirty="0" smtClean="0"/>
              <a:t>Alberta.  (2011).  LearnAlberta.ca in </a:t>
            </a:r>
            <a:r>
              <a:rPr lang="en-US" sz="1400" i="1" dirty="0" smtClean="0"/>
              <a:t>Educatio</a:t>
            </a:r>
            <a:r>
              <a:rPr lang="en-US" sz="1400" dirty="0" smtClean="0"/>
              <a:t>n.  </a:t>
            </a:r>
            <a:r>
              <a:rPr lang="en-US" sz="1400" dirty="0"/>
              <a:t>Retrieved from http://www.learnalberta.ca/Home.aspx?lang=en </a:t>
            </a:r>
            <a:endParaRPr lang="en-US" sz="1400" dirty="0" smtClean="0"/>
          </a:p>
          <a:p>
            <a:pPr marL="463550" lvl="0" indent="-463550">
              <a:buNone/>
            </a:pPr>
            <a:r>
              <a:rPr lang="en-US" sz="1400" dirty="0" err="1" smtClean="0"/>
              <a:t>Amendum</a:t>
            </a:r>
            <a:r>
              <a:rPr lang="en-US" sz="1400" dirty="0" smtClean="0"/>
              <a:t>, S., &amp; Fitzgerald, J.  (2011).   Reading instruction </a:t>
            </a:r>
            <a:r>
              <a:rPr lang="en-US" sz="1400" dirty="0"/>
              <a:t>r</a:t>
            </a:r>
            <a:r>
              <a:rPr lang="en-US" sz="1400" dirty="0" smtClean="0"/>
              <a:t>esearch  for English-Language Learners in Kindergarten through Sixth Grade: The last </a:t>
            </a:r>
            <a:r>
              <a:rPr lang="en-US" sz="1400" dirty="0"/>
              <a:t>t</a:t>
            </a:r>
            <a:r>
              <a:rPr lang="en-US" sz="1400" dirty="0" smtClean="0"/>
              <a:t>wenty </a:t>
            </a:r>
            <a:r>
              <a:rPr lang="en-US" sz="1400" dirty="0"/>
              <a:t>y</a:t>
            </a:r>
            <a:r>
              <a:rPr lang="en-US" sz="1400" dirty="0" smtClean="0"/>
              <a:t>ears. In McGill-</a:t>
            </a:r>
            <a:r>
              <a:rPr lang="en-US" sz="1400" dirty="0" err="1" smtClean="0"/>
              <a:t>Franzen</a:t>
            </a:r>
            <a:r>
              <a:rPr lang="en-US" sz="1400" dirty="0" smtClean="0"/>
              <a:t>, A. &amp; </a:t>
            </a:r>
            <a:r>
              <a:rPr lang="en-US" sz="1400" dirty="0" err="1" smtClean="0"/>
              <a:t>Allington</a:t>
            </a:r>
            <a:r>
              <a:rPr lang="en-US" sz="1400" dirty="0" smtClean="0"/>
              <a:t>, R.  L. (Eds.), </a:t>
            </a:r>
            <a:r>
              <a:rPr lang="en-US" sz="1400" i="1" dirty="0" smtClean="0"/>
              <a:t>Handbook of reading </a:t>
            </a:r>
            <a:r>
              <a:rPr lang="en-US" sz="1400" i="1" dirty="0"/>
              <a:t>d</a:t>
            </a:r>
            <a:r>
              <a:rPr lang="en-US" sz="1400" i="1" dirty="0" smtClean="0"/>
              <a:t>isability </a:t>
            </a:r>
            <a:r>
              <a:rPr lang="en-US" sz="1400" i="1" dirty="0"/>
              <a:t>r</a:t>
            </a:r>
            <a:r>
              <a:rPr lang="en-US" sz="1400" i="1" dirty="0" smtClean="0"/>
              <a:t>esearch </a:t>
            </a:r>
            <a:r>
              <a:rPr lang="en-US" sz="1400" dirty="0" smtClean="0"/>
              <a:t>(pp.373-391). New York, NY: </a:t>
            </a:r>
            <a:r>
              <a:rPr lang="en-US" sz="1400" dirty="0" err="1" smtClean="0"/>
              <a:t>Routledge</a:t>
            </a:r>
            <a:r>
              <a:rPr lang="en-US" sz="1400" dirty="0" smtClean="0"/>
              <a:t>. </a:t>
            </a:r>
            <a:endParaRPr lang="en-CA" sz="1400" dirty="0" smtClean="0"/>
          </a:p>
          <a:p>
            <a:pPr marL="463550" lvl="0" indent="-463550">
              <a:buNone/>
            </a:pPr>
            <a:r>
              <a:rPr lang="en-CA" sz="1400" dirty="0" smtClean="0"/>
              <a:t>Apple.  (2010a). A+ English.  Retrieved from</a:t>
            </a:r>
            <a:r>
              <a:rPr lang="en-CA" sz="1400" i="1" dirty="0" smtClean="0"/>
              <a:t> </a:t>
            </a:r>
            <a:r>
              <a:rPr lang="en-CA" sz="1400" u="sng" dirty="0" smtClean="0">
                <a:hlinkClick r:id="rId2"/>
              </a:rPr>
              <a:t>http://itunes.apple.com/us/app/a-english-speak-read-audio/id338982960?mt=8</a:t>
            </a:r>
            <a:r>
              <a:rPr lang="en-CA" sz="1400" dirty="0" smtClean="0"/>
              <a:t> </a:t>
            </a:r>
          </a:p>
          <a:p>
            <a:pPr marL="463550" lvl="0" indent="-463550">
              <a:buNone/>
            </a:pPr>
            <a:r>
              <a:rPr lang="en-CA" sz="1400" dirty="0"/>
              <a:t>Apple.  (</a:t>
            </a:r>
            <a:r>
              <a:rPr lang="en-CA" sz="1400" dirty="0" smtClean="0"/>
              <a:t>2010b).  Kaplan vocabulary flashcards.  Retrieved from  </a:t>
            </a:r>
            <a:r>
              <a:rPr lang="en-CA" sz="1400" u="sng" dirty="0" smtClean="0">
                <a:hlinkClick r:id="rId3"/>
              </a:rPr>
              <a:t>http</a:t>
            </a:r>
            <a:r>
              <a:rPr lang="en-CA" sz="1400" u="sng" dirty="0" smtClean="0">
                <a:hlinkClick r:id="rId3"/>
              </a:rPr>
              <a:t>://itunes.apple.com/us/app/kaplan-toefl-vocabulary-flashcards/id310112006?mt=8</a:t>
            </a:r>
            <a:r>
              <a:rPr lang="en-CA" sz="1400" dirty="0" smtClean="0"/>
              <a:t> </a:t>
            </a:r>
            <a:endParaRPr lang="en-CA" sz="1400" dirty="0" smtClean="0"/>
          </a:p>
          <a:p>
            <a:pPr marL="463550" lvl="0" indent="-463550">
              <a:buNone/>
            </a:pPr>
            <a:r>
              <a:rPr lang="en-CA" sz="1400" dirty="0"/>
              <a:t>Apple.  (</a:t>
            </a:r>
            <a:r>
              <a:rPr lang="en-CA" sz="1400" dirty="0" smtClean="0"/>
              <a:t>2010c). Pocket English.  Retrieved from </a:t>
            </a:r>
            <a:r>
              <a:rPr lang="en-CA" sz="1400" u="sng" dirty="0" smtClean="0">
                <a:hlinkClick r:id="rId4"/>
              </a:rPr>
              <a:t>http</a:t>
            </a:r>
            <a:r>
              <a:rPr lang="en-CA" sz="1400" u="sng" dirty="0" smtClean="0">
                <a:hlinkClick r:id="rId4"/>
              </a:rPr>
              <a:t>://itunes.apple.com/us/app/pocket-english-eslbeginner/id316487889?mt=8</a:t>
            </a:r>
            <a:r>
              <a:rPr lang="en-CA" sz="1400" dirty="0" smtClean="0"/>
              <a:t> </a:t>
            </a:r>
          </a:p>
          <a:p>
            <a:pPr marL="463550" indent="-463550">
              <a:buNone/>
            </a:pPr>
            <a:r>
              <a:rPr lang="en-CA" sz="1400" dirty="0"/>
              <a:t>Apple.  (</a:t>
            </a:r>
            <a:r>
              <a:rPr lang="en-CA" sz="1400" dirty="0" smtClean="0"/>
              <a:t>2010d). </a:t>
            </a:r>
            <a:r>
              <a:rPr lang="en-CA" sz="1400" dirty="0" err="1" smtClean="0"/>
              <a:t>Vocabwiz</a:t>
            </a:r>
            <a:r>
              <a:rPr lang="en-CA" sz="1400" dirty="0" smtClean="0"/>
              <a:t>.  Retrieved from </a:t>
            </a:r>
            <a:r>
              <a:rPr lang="en-CA" sz="1400" u="sng" dirty="0" smtClean="0">
                <a:hlinkClick r:id="rId5"/>
              </a:rPr>
              <a:t>http</a:t>
            </a:r>
            <a:r>
              <a:rPr lang="en-CA" sz="1400" u="sng" dirty="0" smtClean="0">
                <a:hlinkClick r:id="rId5"/>
              </a:rPr>
              <a:t>://itunes.apple.com/us/app/vocabwiz-toefl/id319509494?mt=8</a:t>
            </a:r>
            <a:endParaRPr lang="en-CA" sz="1400" dirty="0" smtClean="0"/>
          </a:p>
          <a:p>
            <a:pPr marL="463550" lvl="0" indent="-463550">
              <a:buNone/>
            </a:pPr>
            <a:r>
              <a:rPr lang="en-US" sz="1400" dirty="0" err="1" smtClean="0"/>
              <a:t>Chapelle</a:t>
            </a:r>
            <a:r>
              <a:rPr lang="en-US" sz="1400" dirty="0" smtClean="0"/>
              <a:t>, C. &amp; Jamieson, J. (1986).  Computer-Assisted Language Learning as a predictor of success in acquiring English as a Second </a:t>
            </a:r>
            <a:r>
              <a:rPr lang="en-US" sz="1400" dirty="0" smtClean="0"/>
              <a:t>Language. </a:t>
            </a:r>
            <a:r>
              <a:rPr lang="en-US" sz="1400" b="1" dirty="0" smtClean="0"/>
              <a:t> </a:t>
            </a:r>
            <a:r>
              <a:rPr lang="en-US" sz="1400" b="1" i="1" dirty="0" smtClean="0">
                <a:hlinkClick r:id="rId6"/>
              </a:rPr>
              <a:t>TESOL </a:t>
            </a:r>
            <a:r>
              <a:rPr lang="en-US" sz="1400" b="1" i="1" dirty="0" smtClean="0">
                <a:hlinkClick r:id="rId6"/>
              </a:rPr>
              <a:t>Quarterly</a:t>
            </a:r>
            <a:r>
              <a:rPr lang="en-US" sz="1400" b="1" i="1" u="sng" dirty="0" smtClean="0"/>
              <a:t>, </a:t>
            </a:r>
            <a:r>
              <a:rPr lang="en-US" sz="1400" i="1" dirty="0" smtClean="0"/>
              <a:t>20</a:t>
            </a:r>
            <a:r>
              <a:rPr lang="en-US" sz="1400" dirty="0" smtClean="0"/>
              <a:t>(1</a:t>
            </a:r>
            <a:r>
              <a:rPr lang="en-US" sz="1400" dirty="0" smtClean="0"/>
              <a:t>), 27-46.  </a:t>
            </a:r>
          </a:p>
          <a:p>
            <a:pPr marL="463550" indent="-463550">
              <a:buNone/>
            </a:pPr>
            <a:r>
              <a:rPr lang="en-US" sz="1400" dirty="0" smtClean="0"/>
              <a:t>Cobb, T.  (</a:t>
            </a:r>
            <a:r>
              <a:rPr lang="en-US" sz="1400" dirty="0" err="1" smtClean="0"/>
              <a:t>n.d.</a:t>
            </a:r>
            <a:r>
              <a:rPr lang="en-US" sz="1400" dirty="0" smtClean="0"/>
              <a:t>).  </a:t>
            </a:r>
            <a:r>
              <a:rPr lang="en-US" sz="1400" dirty="0" err="1" smtClean="0"/>
              <a:t>LexTutor</a:t>
            </a:r>
            <a:r>
              <a:rPr lang="en-US" sz="1400" dirty="0" smtClean="0"/>
              <a:t>.  Retrieved from </a:t>
            </a:r>
            <a:r>
              <a:rPr lang="en-CA" sz="1400" u="sng" dirty="0">
                <a:hlinkClick r:id="rId7"/>
              </a:rPr>
              <a:t>http://www.lextutor.ca</a:t>
            </a:r>
            <a:r>
              <a:rPr lang="en-CA" sz="1400" u="sng" dirty="0" smtClean="0">
                <a:hlinkClick r:id="rId7"/>
              </a:rPr>
              <a:t>/</a:t>
            </a:r>
            <a:r>
              <a:rPr lang="en-US" sz="1400" dirty="0" smtClean="0"/>
              <a:t> </a:t>
            </a:r>
          </a:p>
          <a:p>
            <a:pPr marL="463550" lvl="0" indent="-463550">
              <a:buNone/>
            </a:pPr>
            <a:r>
              <a:rPr lang="en-US" sz="1400" dirty="0" err="1" smtClean="0"/>
              <a:t>Daud</a:t>
            </a:r>
            <a:r>
              <a:rPr lang="en-US" sz="1400" dirty="0" smtClean="0"/>
              <a:t>, N. M. (</a:t>
            </a:r>
            <a:r>
              <a:rPr lang="en-US" sz="1400" dirty="0" smtClean="0"/>
              <a:t>1992).  Issues </a:t>
            </a:r>
            <a:r>
              <a:rPr lang="en-US" sz="1400" dirty="0" smtClean="0"/>
              <a:t>in CALL </a:t>
            </a:r>
            <a:r>
              <a:rPr lang="en-US" sz="1400" dirty="0" smtClean="0"/>
              <a:t>implementation </a:t>
            </a:r>
            <a:r>
              <a:rPr lang="en-US" sz="1400" dirty="0" smtClean="0"/>
              <a:t>and its implications on teacher training. </a:t>
            </a:r>
            <a:r>
              <a:rPr lang="en-US" sz="1400" i="1" dirty="0" smtClean="0"/>
              <a:t>Calico Journal </a:t>
            </a:r>
            <a:r>
              <a:rPr lang="en-US" sz="1400" i="1" dirty="0" smtClean="0"/>
              <a:t>, 10</a:t>
            </a:r>
            <a:r>
              <a:rPr lang="en-US" sz="1400" dirty="0" smtClean="0"/>
              <a:t> (1), 69-78.</a:t>
            </a:r>
            <a:endParaRPr lang="en-CA" sz="1400" dirty="0" smtClean="0"/>
          </a:p>
          <a:p>
            <a:pPr marL="463550" lvl="0" indent="-463550">
              <a:buNone/>
            </a:pPr>
            <a:r>
              <a:rPr lang="en-CA" sz="1400" dirty="0" err="1" smtClean="0"/>
              <a:t>Druin</a:t>
            </a:r>
            <a:r>
              <a:rPr lang="en-CA" sz="1400" dirty="0" smtClean="0"/>
              <a:t>. A, </a:t>
            </a:r>
            <a:r>
              <a:rPr lang="en-CA" sz="1400" dirty="0" err="1" smtClean="0"/>
              <a:t>Bederson</a:t>
            </a:r>
            <a:r>
              <a:rPr lang="en-CA" sz="1400" dirty="0" smtClean="0"/>
              <a:t>. B.B., Carlson Weeks, A., Hu C., Quinn, A., Massey, S., </a:t>
            </a:r>
            <a:r>
              <a:rPr lang="en-CA" sz="1400" dirty="0" smtClean="0"/>
              <a:t>Ramos</a:t>
            </a:r>
            <a:r>
              <a:rPr lang="en-CA" sz="1400" dirty="0" smtClean="0"/>
              <a:t>. M. (</a:t>
            </a:r>
            <a:r>
              <a:rPr lang="en-CA" sz="1400" dirty="0" err="1" smtClean="0"/>
              <a:t>n.d</a:t>
            </a:r>
            <a:r>
              <a:rPr lang="en-CA" sz="1400" dirty="0" smtClean="0"/>
              <a:t>.). International Children’s Digital Library</a:t>
            </a:r>
            <a:r>
              <a:rPr lang="en-CA" sz="1400" i="1" dirty="0" smtClean="0"/>
              <a:t>.  </a:t>
            </a:r>
            <a:r>
              <a:rPr lang="en-CA" sz="1400" dirty="0" smtClean="0"/>
              <a:t>Retrieved from </a:t>
            </a:r>
            <a:r>
              <a:rPr lang="en-CA" sz="1400" u="sng" dirty="0" smtClean="0">
                <a:hlinkClick r:id="rId8"/>
              </a:rPr>
              <a:t>http://en.childrenslibrary.org/</a:t>
            </a:r>
            <a:r>
              <a:rPr lang="en-CA" sz="1400" dirty="0" smtClean="0"/>
              <a:t> </a:t>
            </a:r>
          </a:p>
          <a:p>
            <a:pPr marL="463550" indent="-463550"/>
            <a:endParaRPr lang="en-CA"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5000">
              <a:srgbClr val="00B050"/>
            </a:gs>
            <a:gs pos="15000">
              <a:schemeClr val="tx1"/>
            </a:gs>
            <a:gs pos="18000">
              <a:srgbClr val="C4D6EB"/>
            </a:gs>
            <a:gs pos="100000">
              <a:srgbClr val="FFEBFA"/>
            </a:gs>
          </a:gsLst>
          <a:lin ang="3600000" scaled="0"/>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19367"/>
            <a:ext cx="9144000" cy="5875361"/>
          </a:xfrm>
        </p:spPr>
        <p:txBody>
          <a:bodyPr>
            <a:normAutofit fontScale="25000" lnSpcReduction="20000"/>
          </a:bodyPr>
          <a:lstStyle/>
          <a:p>
            <a:pPr marL="914400" lvl="0" indent="-450850">
              <a:lnSpc>
                <a:spcPct val="120000"/>
              </a:lnSpc>
              <a:buNone/>
            </a:pPr>
            <a:r>
              <a:rPr lang="en-US" sz="5600" dirty="0" smtClean="0"/>
              <a:t>Elam, S.  (2005).  Phonics Primer in </a:t>
            </a:r>
            <a:r>
              <a:rPr lang="en-US" sz="5600" i="1" dirty="0" smtClean="0"/>
              <a:t>The National Right to Read Foundation</a:t>
            </a:r>
            <a:r>
              <a:rPr lang="en-US" sz="5600" dirty="0" smtClean="0"/>
              <a:t>.  Retrieved from </a:t>
            </a:r>
            <a:r>
              <a:rPr lang="en-US" sz="5600" dirty="0">
                <a:hlinkClick r:id="rId2"/>
              </a:rPr>
              <a:t>http://www.nrrf.org/PhonicsPrimer.pdf</a:t>
            </a:r>
            <a:r>
              <a:rPr lang="en-US" sz="5600" dirty="0"/>
              <a:t> </a:t>
            </a:r>
            <a:endParaRPr lang="en-US" sz="5600" dirty="0" smtClean="0"/>
          </a:p>
          <a:p>
            <a:pPr marL="914400" lvl="0" indent="-450850">
              <a:lnSpc>
                <a:spcPct val="120000"/>
              </a:lnSpc>
              <a:buNone/>
            </a:pPr>
            <a:r>
              <a:rPr lang="en-US" sz="5600" dirty="0" smtClean="0"/>
              <a:t>EPEARL.  (</a:t>
            </a:r>
            <a:r>
              <a:rPr lang="en-US" sz="5600" dirty="0" err="1" smtClean="0"/>
              <a:t>n.d.</a:t>
            </a:r>
            <a:r>
              <a:rPr lang="en-US" sz="5600" dirty="0" smtClean="0"/>
              <a:t>).  The CSLP portfolio project [image].  </a:t>
            </a:r>
            <a:r>
              <a:rPr lang="en-US" sz="5600" dirty="0"/>
              <a:t>Retrieved </a:t>
            </a:r>
            <a:r>
              <a:rPr lang="en-US" sz="5600" dirty="0" smtClean="0"/>
              <a:t>from </a:t>
            </a:r>
            <a:r>
              <a:rPr lang="en-US" sz="5600" dirty="0">
                <a:hlinkClick r:id="rId3"/>
              </a:rPr>
              <a:t>http://</a:t>
            </a:r>
            <a:r>
              <a:rPr lang="en-US" sz="5600" dirty="0" smtClean="0">
                <a:hlinkClick r:id="rId3"/>
              </a:rPr>
              <a:t>grover.concordia.ca/epearl/promo/en/index.php</a:t>
            </a:r>
            <a:r>
              <a:rPr lang="en-US" sz="5600" dirty="0" smtClean="0"/>
              <a:t> </a:t>
            </a:r>
            <a:endParaRPr lang="en-CA" sz="5600" dirty="0"/>
          </a:p>
          <a:p>
            <a:pPr marL="914400" lvl="0" indent="-450850">
              <a:lnSpc>
                <a:spcPct val="120000"/>
              </a:lnSpc>
              <a:buNone/>
            </a:pPr>
            <a:r>
              <a:rPr lang="en-CA" sz="5600" dirty="0" smtClean="0"/>
              <a:t>ESL </a:t>
            </a:r>
            <a:r>
              <a:rPr lang="en-US" sz="5600" dirty="0" smtClean="0"/>
              <a:t>Gold. (2009). Speak English Today. Retrieved </a:t>
            </a:r>
            <a:r>
              <a:rPr lang="en-US" sz="5600" dirty="0" smtClean="0"/>
              <a:t>from </a:t>
            </a:r>
            <a:r>
              <a:rPr lang="en-CA" sz="5600" u="sng" dirty="0" smtClean="0">
                <a:hlinkClick r:id="rId4"/>
              </a:rPr>
              <a:t>http</a:t>
            </a:r>
            <a:r>
              <a:rPr lang="en-CA" sz="5600" u="sng" dirty="0" smtClean="0">
                <a:hlinkClick r:id="rId4"/>
              </a:rPr>
              <a:t>://www.speak-english-today.com/</a:t>
            </a:r>
            <a:r>
              <a:rPr lang="en-CA" sz="5600" dirty="0" smtClean="0"/>
              <a:t> </a:t>
            </a:r>
          </a:p>
          <a:p>
            <a:pPr marL="914400" lvl="0" indent="-450850">
              <a:lnSpc>
                <a:spcPct val="120000"/>
              </a:lnSpc>
              <a:buNone/>
            </a:pPr>
            <a:r>
              <a:rPr lang="en-CA" sz="5600" dirty="0" smtClean="0"/>
              <a:t>ESL Gold. (</a:t>
            </a:r>
            <a:r>
              <a:rPr lang="en-CA" sz="5600" dirty="0" smtClean="0"/>
              <a:t>2010a). </a:t>
            </a:r>
            <a:r>
              <a:rPr lang="en-CA" sz="5600" dirty="0" smtClean="0"/>
              <a:t>Retrieved </a:t>
            </a:r>
            <a:r>
              <a:rPr lang="en-CA" sz="5600" dirty="0" smtClean="0"/>
              <a:t>from </a:t>
            </a:r>
            <a:r>
              <a:rPr lang="en-CA" sz="5600" u="sng" dirty="0" smtClean="0">
                <a:hlinkClick r:id="rId5"/>
              </a:rPr>
              <a:t>http</a:t>
            </a:r>
            <a:r>
              <a:rPr lang="en-CA" sz="5600" u="sng" dirty="0" smtClean="0">
                <a:hlinkClick r:id="rId5"/>
              </a:rPr>
              <a:t>://www.eslgold.com/</a:t>
            </a:r>
            <a:r>
              <a:rPr lang="en-CA" sz="5600" u="sng" dirty="0" smtClean="0"/>
              <a:t> </a:t>
            </a:r>
            <a:endParaRPr lang="en-CA" sz="5600" dirty="0" smtClean="0"/>
          </a:p>
          <a:p>
            <a:pPr marL="914400" lvl="0" indent="-450850">
              <a:lnSpc>
                <a:spcPct val="120000"/>
              </a:lnSpc>
              <a:buNone/>
            </a:pPr>
            <a:r>
              <a:rPr lang="en-CA" sz="5600" dirty="0"/>
              <a:t>ESL Gold. (</a:t>
            </a:r>
            <a:r>
              <a:rPr lang="en-CA" sz="5600" dirty="0" smtClean="0"/>
              <a:t>2010b). </a:t>
            </a:r>
            <a:r>
              <a:rPr lang="en-CA" sz="5600" dirty="0"/>
              <a:t>The Oxford picture dictionary.  Retrieved from http://www.eslgold.com/vocabulary/oxford_dictionary_cd.html </a:t>
            </a:r>
            <a:endParaRPr lang="en-CA" sz="5600" dirty="0" smtClean="0"/>
          </a:p>
          <a:p>
            <a:pPr marL="914400" indent="-450850">
              <a:lnSpc>
                <a:spcPct val="120000"/>
              </a:lnSpc>
              <a:buNone/>
            </a:pPr>
            <a:r>
              <a:rPr lang="en-CA" sz="5600" dirty="0"/>
              <a:t>ESL Gold. (</a:t>
            </a:r>
            <a:r>
              <a:rPr lang="en-CA" sz="5600" dirty="0" smtClean="0"/>
              <a:t>2010c).  </a:t>
            </a:r>
            <a:r>
              <a:rPr lang="en-CA" sz="5600" dirty="0"/>
              <a:t>Pronunciation power.  Retrieved from </a:t>
            </a:r>
            <a:r>
              <a:rPr lang="en-CA" sz="5600" u="sng" dirty="0">
                <a:hlinkClick r:id="rId6"/>
              </a:rPr>
              <a:t>http://www.eslgold.com/pronunciation/pronunciation_power_1.html </a:t>
            </a:r>
            <a:endParaRPr lang="en-CA" sz="5600" dirty="0"/>
          </a:p>
          <a:p>
            <a:pPr marL="914400" lvl="0" indent="-450850">
              <a:lnSpc>
                <a:spcPct val="120000"/>
              </a:lnSpc>
              <a:buNone/>
            </a:pPr>
            <a:r>
              <a:rPr lang="en-CA" sz="5600" dirty="0" smtClean="0"/>
              <a:t>ESL </a:t>
            </a:r>
            <a:r>
              <a:rPr lang="en-CA" sz="5600" dirty="0"/>
              <a:t>Gold. (</a:t>
            </a:r>
            <a:r>
              <a:rPr lang="en-CA" sz="5600" dirty="0" smtClean="0"/>
              <a:t>2010d).  Understanding and using English grammar.  Retrieved from </a:t>
            </a:r>
            <a:r>
              <a:rPr lang="en-CA" sz="5600" u="sng" dirty="0" smtClean="0">
                <a:hlinkClick r:id="rId6"/>
              </a:rPr>
              <a:t>http</a:t>
            </a:r>
            <a:r>
              <a:rPr lang="en-CA" sz="5600" u="sng" dirty="0" smtClean="0">
                <a:hlinkClick r:id="rId6"/>
              </a:rPr>
              <a:t>://www.eslgold.com/grammar/understanding_using.html  </a:t>
            </a:r>
            <a:endParaRPr lang="en-CA" sz="5600" dirty="0" smtClean="0"/>
          </a:p>
          <a:p>
            <a:pPr marL="914400" lvl="0" indent="-450850">
              <a:lnSpc>
                <a:spcPct val="120000"/>
              </a:lnSpc>
              <a:buNone/>
            </a:pPr>
            <a:r>
              <a:rPr lang="en-CA" sz="5600" dirty="0" smtClean="0"/>
              <a:t>Free </a:t>
            </a:r>
            <a:r>
              <a:rPr lang="en-CA" sz="5600" dirty="0" smtClean="0"/>
              <a:t>English </a:t>
            </a:r>
            <a:r>
              <a:rPr lang="en-CA" sz="5600" dirty="0" smtClean="0"/>
              <a:t>Study.  </a:t>
            </a:r>
            <a:r>
              <a:rPr lang="en-CA" sz="5600" dirty="0" smtClean="0"/>
              <a:t>(2007). </a:t>
            </a:r>
            <a:r>
              <a:rPr lang="en-CA" sz="5600" dirty="0" smtClean="0"/>
              <a:t> Retrieved from</a:t>
            </a:r>
            <a:r>
              <a:rPr lang="en-CA" sz="5600" i="1" dirty="0" smtClean="0"/>
              <a:t> </a:t>
            </a:r>
            <a:r>
              <a:rPr lang="en-CA" sz="5600" u="sng" dirty="0" smtClean="0">
                <a:hlinkClick r:id="rId7"/>
              </a:rPr>
              <a:t>http://www.free-english-study.com/</a:t>
            </a:r>
            <a:endParaRPr lang="en-CA" sz="5600" dirty="0" smtClean="0"/>
          </a:p>
          <a:p>
            <a:pPr marL="914400" lvl="0" indent="-450850">
              <a:lnSpc>
                <a:spcPct val="120000"/>
              </a:lnSpc>
              <a:buNone/>
            </a:pPr>
            <a:r>
              <a:rPr lang="en-CA" sz="5600" dirty="0" smtClean="0"/>
              <a:t>Gibson, C</a:t>
            </a:r>
            <a:r>
              <a:rPr lang="en-CA" sz="5600" dirty="0" smtClean="0"/>
              <a:t>.  (</a:t>
            </a:r>
            <a:r>
              <a:rPr lang="en-CA" sz="5600" dirty="0" smtClean="0"/>
              <a:t>2007). </a:t>
            </a:r>
            <a:r>
              <a:rPr lang="en-CA" sz="5600" dirty="0" smtClean="0"/>
              <a:t> Digital </a:t>
            </a:r>
            <a:r>
              <a:rPr lang="en-CA" sz="5600" dirty="0"/>
              <a:t>d</a:t>
            </a:r>
            <a:r>
              <a:rPr lang="en-CA" sz="5600" dirty="0" smtClean="0"/>
              <a:t>ialects</a:t>
            </a:r>
            <a:r>
              <a:rPr lang="en-CA" sz="5600" dirty="0" smtClean="0"/>
              <a:t>. Retrieved </a:t>
            </a:r>
            <a:r>
              <a:rPr lang="en-CA" sz="5600" dirty="0" smtClean="0"/>
              <a:t>from </a:t>
            </a:r>
            <a:r>
              <a:rPr lang="en-CA" sz="5600" u="sng" dirty="0" smtClean="0">
                <a:hlinkClick r:id="rId8"/>
              </a:rPr>
              <a:t>http</a:t>
            </a:r>
            <a:r>
              <a:rPr lang="en-CA" sz="5600" u="sng" dirty="0" smtClean="0">
                <a:hlinkClick r:id="rId8"/>
              </a:rPr>
              <a:t>://www.digitaldialects.com/English.htm</a:t>
            </a:r>
            <a:r>
              <a:rPr lang="en-CA" sz="5600" dirty="0" smtClean="0"/>
              <a:t> </a:t>
            </a:r>
          </a:p>
          <a:p>
            <a:pPr marL="914400" lvl="0" indent="-450850">
              <a:lnSpc>
                <a:spcPct val="120000"/>
              </a:lnSpc>
              <a:buNone/>
            </a:pPr>
            <a:r>
              <a:rPr lang="en-US" sz="5600" dirty="0" err="1" smtClean="0"/>
              <a:t>Goodfellow</a:t>
            </a:r>
            <a:r>
              <a:rPr lang="en-US" sz="5600" dirty="0" smtClean="0"/>
              <a:t>, R</a:t>
            </a:r>
            <a:r>
              <a:rPr lang="en-US" sz="5600" dirty="0" smtClean="0"/>
              <a:t>., </a:t>
            </a:r>
            <a:r>
              <a:rPr lang="en-US" sz="5600" dirty="0" smtClean="0"/>
              <a:t>&amp; </a:t>
            </a:r>
            <a:r>
              <a:rPr lang="en-US" sz="5600" dirty="0" err="1" smtClean="0"/>
              <a:t>Laurillard</a:t>
            </a:r>
            <a:r>
              <a:rPr lang="en-US" sz="5600" dirty="0" smtClean="0"/>
              <a:t>, D.  (1994).  Modeling </a:t>
            </a:r>
            <a:r>
              <a:rPr lang="en-US" sz="5600" dirty="0" smtClean="0"/>
              <a:t>learning processes in lexical CALL. </a:t>
            </a:r>
            <a:r>
              <a:rPr lang="en-US" sz="5600" i="1" dirty="0" smtClean="0"/>
              <a:t>Calico </a:t>
            </a:r>
            <a:r>
              <a:rPr lang="en-US" sz="5600" i="1" dirty="0" smtClean="0"/>
              <a:t>Journal, 11(</a:t>
            </a:r>
            <a:r>
              <a:rPr lang="en-US" sz="5600" dirty="0" smtClean="0"/>
              <a:t>3), 19-46.</a:t>
            </a:r>
          </a:p>
          <a:p>
            <a:pPr marL="914400" lvl="0" indent="-450850">
              <a:lnSpc>
                <a:spcPct val="120000"/>
              </a:lnSpc>
              <a:buNone/>
            </a:pPr>
            <a:r>
              <a:rPr lang="en-US" sz="5600" dirty="0" err="1" smtClean="0"/>
              <a:t>Ghadirian</a:t>
            </a:r>
            <a:r>
              <a:rPr lang="en-US" sz="5600" dirty="0" smtClean="0"/>
              <a:t>, S.  (2007).  Reading English.  </a:t>
            </a:r>
            <a:r>
              <a:rPr lang="en-US" sz="5600" dirty="0"/>
              <a:t>Retrieved from </a:t>
            </a:r>
            <a:r>
              <a:rPr lang="en-US" sz="5600" dirty="0">
                <a:hlinkClick r:id="rId9"/>
              </a:rPr>
              <a:t>http://www.readingenglish.net</a:t>
            </a:r>
            <a:r>
              <a:rPr lang="en-US" sz="5600" dirty="0" smtClean="0">
                <a:hlinkClick r:id="rId9"/>
              </a:rPr>
              <a:t>/</a:t>
            </a:r>
            <a:r>
              <a:rPr lang="en-US" sz="5600" dirty="0" smtClean="0"/>
              <a:t> </a:t>
            </a:r>
            <a:endParaRPr lang="en-US" sz="5600" dirty="0" smtClean="0"/>
          </a:p>
          <a:p>
            <a:pPr marL="914400" lvl="0" indent="-450850">
              <a:lnSpc>
                <a:spcPct val="120000"/>
              </a:lnSpc>
              <a:buNone/>
            </a:pPr>
            <a:r>
              <a:rPr lang="en-US" sz="5600" dirty="0" smtClean="0"/>
              <a:t>Hayward, D. </a:t>
            </a:r>
            <a:r>
              <a:rPr lang="en-US" sz="5600" dirty="0" smtClean="0"/>
              <a:t> (</a:t>
            </a:r>
            <a:r>
              <a:rPr lang="en-US" sz="5600" dirty="0" smtClean="0"/>
              <a:t>2011) </a:t>
            </a:r>
            <a:r>
              <a:rPr lang="en-US" sz="5600" dirty="0" smtClean="0"/>
              <a:t>.  University </a:t>
            </a:r>
            <a:r>
              <a:rPr lang="en-US" sz="5600" dirty="0" smtClean="0"/>
              <a:t>of Alberta. EDPY 458 (B1) Assessment and </a:t>
            </a:r>
            <a:r>
              <a:rPr lang="en-US" sz="5600" dirty="0" smtClean="0"/>
              <a:t>programming </a:t>
            </a:r>
            <a:r>
              <a:rPr lang="en-US" sz="5600" dirty="0" smtClean="0"/>
              <a:t>for </a:t>
            </a:r>
            <a:r>
              <a:rPr lang="en-US" sz="5600" dirty="0" smtClean="0"/>
              <a:t>children </a:t>
            </a:r>
            <a:r>
              <a:rPr lang="en-US" sz="5600" dirty="0" smtClean="0"/>
              <a:t>with </a:t>
            </a:r>
            <a:r>
              <a:rPr lang="en-US" sz="5600" dirty="0" smtClean="0"/>
              <a:t>specific </a:t>
            </a:r>
            <a:r>
              <a:rPr lang="en-US" sz="5600" dirty="0"/>
              <a:t>r</a:t>
            </a:r>
            <a:r>
              <a:rPr lang="en-US" sz="5600" dirty="0" smtClean="0"/>
              <a:t>eading </a:t>
            </a:r>
            <a:r>
              <a:rPr lang="en-US" sz="5600" dirty="0"/>
              <a:t>d</a:t>
            </a:r>
            <a:r>
              <a:rPr lang="en-US" sz="5600" dirty="0" smtClean="0"/>
              <a:t>isabilities</a:t>
            </a:r>
            <a:r>
              <a:rPr lang="en-US" sz="5600" dirty="0" smtClean="0"/>
              <a:t>.</a:t>
            </a:r>
          </a:p>
          <a:p>
            <a:pPr marL="914400" lvl="0" indent="-450850">
              <a:lnSpc>
                <a:spcPct val="120000"/>
              </a:lnSpc>
              <a:buNone/>
            </a:pPr>
            <a:r>
              <a:rPr lang="en-US" sz="5600" dirty="0" smtClean="0"/>
              <a:t>Hoover, W. A., &amp; Gough, P. B.  (2011).  The reading acquisition framework – An overview in </a:t>
            </a:r>
            <a:r>
              <a:rPr lang="en-US" sz="5600" i="1" dirty="0" smtClean="0"/>
              <a:t>SEDL:  Cognitive Framework</a:t>
            </a:r>
            <a:r>
              <a:rPr lang="en-US" sz="5600" dirty="0" smtClean="0"/>
              <a:t>.  </a:t>
            </a:r>
            <a:r>
              <a:rPr lang="en-US" sz="5600" dirty="0"/>
              <a:t>Retrieved from </a:t>
            </a:r>
            <a:r>
              <a:rPr lang="en-US" sz="5600" dirty="0">
                <a:hlinkClick r:id="rId10"/>
              </a:rPr>
              <a:t>http://</a:t>
            </a:r>
            <a:r>
              <a:rPr lang="en-US" sz="5600" dirty="0" smtClean="0">
                <a:hlinkClick r:id="rId10"/>
              </a:rPr>
              <a:t>www.sedl.org/reading/framework/overview.html</a:t>
            </a:r>
            <a:r>
              <a:rPr lang="en-US" sz="5600" dirty="0" smtClean="0"/>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672" y="1555853"/>
            <a:ext cx="8447964" cy="5755422"/>
          </a:xfrm>
          <a:prstGeom prst="rect">
            <a:avLst/>
          </a:prstGeom>
          <a:noFill/>
        </p:spPr>
        <p:txBody>
          <a:bodyPr wrap="square" rtlCol="0">
            <a:spAutoFit/>
          </a:bodyPr>
          <a:lstStyle/>
          <a:p>
            <a:pPr marL="1377950" lvl="0" indent="-463550">
              <a:lnSpc>
                <a:spcPct val="120000"/>
              </a:lnSpc>
              <a:buNone/>
            </a:pPr>
            <a:r>
              <a:rPr lang="en-US" sz="1400" dirty="0"/>
              <a:t>ICDL.  (</a:t>
            </a:r>
            <a:r>
              <a:rPr lang="en-US" sz="1400" dirty="0" err="1"/>
              <a:t>n.d.</a:t>
            </a:r>
            <a:r>
              <a:rPr lang="en-US" sz="1400" dirty="0"/>
              <a:t>). International Children’s Digital Library.  Retrieved from </a:t>
            </a:r>
            <a:r>
              <a:rPr lang="en-US" sz="1400" dirty="0">
                <a:hlinkClick r:id="rId2"/>
              </a:rPr>
              <a:t>http://en.childrenslibrary.org/</a:t>
            </a:r>
            <a:r>
              <a:rPr lang="en-US" sz="1400" dirty="0"/>
              <a:t> </a:t>
            </a:r>
          </a:p>
          <a:p>
            <a:pPr marL="1377950" lvl="0" indent="-463550">
              <a:lnSpc>
                <a:spcPct val="120000"/>
              </a:lnSpc>
              <a:buNone/>
            </a:pPr>
            <a:r>
              <a:rPr lang="en-US" sz="1400" dirty="0"/>
              <a:t>Ladson-Billings, G. (1995). But that’s just good teaching! The case for culturally relevant pedagogy. </a:t>
            </a:r>
            <a:r>
              <a:rPr lang="en-US" sz="1400" i="1" dirty="0"/>
              <a:t>Theory into Practice,</a:t>
            </a:r>
            <a:r>
              <a:rPr lang="en-US" sz="1400" dirty="0"/>
              <a:t> </a:t>
            </a:r>
            <a:r>
              <a:rPr lang="en-US" sz="1400" i="1" dirty="0"/>
              <a:t>34</a:t>
            </a:r>
            <a:r>
              <a:rPr lang="en-US" sz="1400" dirty="0"/>
              <a:t>(3), 159 -165.</a:t>
            </a:r>
          </a:p>
          <a:p>
            <a:pPr marL="1377950" lvl="0" indent="-463550">
              <a:lnSpc>
                <a:spcPct val="120000"/>
              </a:lnSpc>
              <a:buNone/>
            </a:pPr>
            <a:r>
              <a:rPr lang="en-US" sz="1400" dirty="0" err="1"/>
              <a:t>Lalonde</a:t>
            </a:r>
            <a:r>
              <a:rPr lang="en-US" sz="1400" dirty="0"/>
              <a:t>, C.  (2009).   Jean Piaget Society. Retrieved from: </a:t>
            </a:r>
            <a:r>
              <a:rPr lang="en-US" sz="1400" dirty="0">
                <a:hlinkClick r:id="rId3"/>
              </a:rPr>
              <a:t>http://www.piaget.org/contact.html</a:t>
            </a:r>
            <a:r>
              <a:rPr lang="en-US" sz="1400" dirty="0"/>
              <a:t> </a:t>
            </a:r>
            <a:endParaRPr lang="en-CA" sz="1400" dirty="0"/>
          </a:p>
          <a:p>
            <a:pPr marL="1377950" lvl="0" indent="-463550">
              <a:lnSpc>
                <a:spcPct val="120000"/>
              </a:lnSpc>
              <a:buNone/>
            </a:pPr>
            <a:r>
              <a:rPr lang="en-CA" sz="1400" dirty="0"/>
              <a:t>Language Games.  (</a:t>
            </a:r>
            <a:r>
              <a:rPr lang="en-CA" sz="1400" dirty="0" err="1"/>
              <a:t>n.d.</a:t>
            </a:r>
            <a:r>
              <a:rPr lang="en-CA" sz="1400" dirty="0"/>
              <a:t>).  Retrieved from: </a:t>
            </a:r>
            <a:r>
              <a:rPr lang="en-CA" sz="1400" i="1" dirty="0"/>
              <a:t> </a:t>
            </a:r>
            <a:r>
              <a:rPr lang="en-CA" sz="1400" u="sng" dirty="0">
                <a:hlinkClick r:id="rId4"/>
              </a:rPr>
              <a:t>http://www.languagegames.org/</a:t>
            </a:r>
            <a:r>
              <a:rPr lang="en-CA" sz="1400" dirty="0"/>
              <a:t>  </a:t>
            </a:r>
          </a:p>
          <a:p>
            <a:pPr marL="1377950" lvl="0" indent="-463550">
              <a:lnSpc>
                <a:spcPct val="120000"/>
              </a:lnSpc>
              <a:buNone/>
            </a:pPr>
            <a:r>
              <a:rPr lang="en-US" sz="1400" dirty="0"/>
              <a:t>Lee, K.  (2000).  English teachers’ barriers to the use of   Computer-Assisted Language Learning. </a:t>
            </a:r>
            <a:r>
              <a:rPr lang="en-US" sz="1400" i="1" dirty="0"/>
              <a:t>The Internet TESL Journal</a:t>
            </a:r>
            <a:r>
              <a:rPr lang="en-US" sz="1400" dirty="0"/>
              <a:t>, 6(12).  Retrieved from </a:t>
            </a:r>
            <a:r>
              <a:rPr lang="en-US" sz="1400" u="sng" dirty="0">
                <a:hlinkClick r:id="rId5"/>
              </a:rPr>
              <a:t>http://iteslj.org/Articles/Lee-CALLbarriers.html</a:t>
            </a:r>
            <a:r>
              <a:rPr lang="en-CA" sz="1400" dirty="0"/>
              <a:t> </a:t>
            </a:r>
          </a:p>
          <a:p>
            <a:pPr marL="1377950" lvl="0" indent="-463550">
              <a:lnSpc>
                <a:spcPct val="120000"/>
              </a:lnSpc>
              <a:buNone/>
            </a:pPr>
            <a:r>
              <a:rPr lang="en-CA" sz="1400" dirty="0"/>
              <a:t>Lim, K. M., &amp; </a:t>
            </a:r>
            <a:r>
              <a:rPr lang="en-CA" sz="1400" dirty="0" err="1"/>
              <a:t>Shen</a:t>
            </a:r>
            <a:r>
              <a:rPr lang="en-CA" sz="1400" dirty="0"/>
              <a:t>, H. Z.  (2006).  Integration of computers into an EFL reading classroom.   </a:t>
            </a:r>
            <a:r>
              <a:rPr lang="en-CA" sz="1400" i="1" dirty="0"/>
              <a:t>ReCALL , 18</a:t>
            </a:r>
            <a:r>
              <a:rPr lang="en-CA" sz="1400" dirty="0"/>
              <a:t> (2),  212-229.  Retrieved from </a:t>
            </a:r>
            <a:r>
              <a:rPr lang="en-CA" sz="1400" dirty="0">
                <a:hlinkClick r:id="rId6"/>
              </a:rPr>
              <a:t>http://journals.cambridge.org/action/displayAbstract?fromPage=online&amp;aid=534812</a:t>
            </a:r>
            <a:endParaRPr lang="en-CA" sz="1400" dirty="0"/>
          </a:p>
          <a:p>
            <a:pPr marL="1377950" lvl="0" indent="-463550">
              <a:lnSpc>
                <a:spcPct val="120000"/>
              </a:lnSpc>
              <a:buNone/>
            </a:pPr>
            <a:r>
              <a:rPr lang="en-CA" sz="1400" dirty="0"/>
              <a:t>Lingorilla.com.  (2012).  Home page.  Retrieved from </a:t>
            </a:r>
            <a:r>
              <a:rPr lang="en-CA" sz="1400" dirty="0">
                <a:hlinkClick r:id="rId7"/>
              </a:rPr>
              <a:t>http://www.lingorilla.com/index.php</a:t>
            </a:r>
            <a:r>
              <a:rPr lang="en-CA" sz="1400" dirty="0"/>
              <a:t>? </a:t>
            </a:r>
          </a:p>
          <a:p>
            <a:pPr marL="1377950" lvl="0" indent="-463550">
              <a:lnSpc>
                <a:spcPct val="120000"/>
              </a:lnSpc>
              <a:buNone/>
            </a:pPr>
            <a:r>
              <a:rPr lang="en-CA" sz="1400" dirty="0" err="1"/>
              <a:t>Loucky</a:t>
            </a:r>
            <a:r>
              <a:rPr lang="en-CA" sz="1400" dirty="0"/>
              <a:t>, J.P. (2010). Constructing a roadmap to more systematic and successful online reading and vocabulary acquisition. </a:t>
            </a:r>
            <a:r>
              <a:rPr lang="en-CA" sz="1400" i="1" dirty="0"/>
              <a:t>Literary and Linguistic Computing, 25</a:t>
            </a:r>
            <a:r>
              <a:rPr lang="en-CA" sz="1400" dirty="0"/>
              <a:t>(2), 225-241.</a:t>
            </a:r>
          </a:p>
          <a:p>
            <a:pPr marL="1377950" lvl="0" indent="-463550">
              <a:lnSpc>
                <a:spcPct val="120000"/>
              </a:lnSpc>
              <a:buNone/>
              <a:tabLst>
                <a:tab pos="1377950" algn="l"/>
              </a:tabLst>
            </a:pPr>
            <a:r>
              <a:rPr lang="en-CA" sz="1400" dirty="0" err="1"/>
              <a:t>Kump</a:t>
            </a:r>
            <a:r>
              <a:rPr lang="en-CA" sz="1400" dirty="0"/>
              <a:t>, L.   (</a:t>
            </a:r>
            <a:r>
              <a:rPr lang="en-CA" sz="1400" dirty="0" err="1"/>
              <a:t>n.d.</a:t>
            </a:r>
            <a:r>
              <a:rPr lang="en-CA" sz="1400" dirty="0"/>
              <a:t>)  Questioning to understand  in </a:t>
            </a:r>
            <a:r>
              <a:rPr lang="en-CA" sz="1400" i="1" dirty="0"/>
              <a:t>ReadingLady.com</a:t>
            </a:r>
            <a:r>
              <a:rPr lang="en-CA" sz="1400" dirty="0"/>
              <a:t>.  Retrieved from </a:t>
            </a:r>
            <a:r>
              <a:rPr lang="en-CA" sz="1400" dirty="0">
                <a:hlinkClick r:id="rId8"/>
              </a:rPr>
              <a:t>http://readinglady.com/index.php?&amp;MMN_position=1:1</a:t>
            </a:r>
            <a:r>
              <a:rPr lang="en-CA" sz="1400" dirty="0"/>
              <a:t>  </a:t>
            </a:r>
          </a:p>
          <a:p>
            <a:pPr marL="1377950" lvl="0" indent="-463550">
              <a:lnSpc>
                <a:spcPct val="120000"/>
              </a:lnSpc>
              <a:buNone/>
              <a:tabLst>
                <a:tab pos="1377950" algn="l"/>
              </a:tabLst>
            </a:pPr>
            <a:r>
              <a:rPr lang="en-CA" sz="1400" dirty="0" err="1"/>
              <a:t>Lingro</a:t>
            </a:r>
            <a:r>
              <a:rPr lang="en-CA" sz="1400" dirty="0"/>
              <a:t>.  (</a:t>
            </a:r>
            <a:r>
              <a:rPr lang="en-CA" sz="1400" dirty="0" err="1"/>
              <a:t>n.d.</a:t>
            </a:r>
            <a:r>
              <a:rPr lang="en-CA" sz="1400" dirty="0"/>
              <a:t>).  Home page.  Retrieved from </a:t>
            </a:r>
            <a:r>
              <a:rPr lang="en-CA" sz="1400" dirty="0">
                <a:hlinkClick r:id="rId9"/>
              </a:rPr>
              <a:t>http://lingro.com/</a:t>
            </a:r>
            <a:r>
              <a:rPr lang="en-CA" sz="1400" dirty="0"/>
              <a:t> </a:t>
            </a:r>
          </a:p>
          <a:p>
            <a:pPr marL="1377950" lvl="0" indent="-463550">
              <a:lnSpc>
                <a:spcPct val="120000"/>
              </a:lnSpc>
              <a:buNone/>
              <a:tabLst>
                <a:tab pos="1377950" algn="l"/>
              </a:tabLst>
            </a:pPr>
            <a:r>
              <a:rPr lang="en-CA" sz="1400" dirty="0"/>
              <a:t>Macmillan English Campus.  (2011).  One Stop English. Retrieved from: </a:t>
            </a:r>
            <a:r>
              <a:rPr lang="en-CA" sz="1400" u="sng" dirty="0">
                <a:hlinkClick r:id="rId10"/>
              </a:rPr>
              <a:t>http://www.onestopenglish.com/</a:t>
            </a:r>
            <a:r>
              <a:rPr lang="en-CA" sz="1400" u="sng" dirty="0"/>
              <a:t> </a:t>
            </a:r>
            <a:endParaRPr lang="en-CA" sz="1400" dirty="0"/>
          </a:p>
          <a:p>
            <a:pPr marL="1377950" lvl="0" indent="-463550">
              <a:lnSpc>
                <a:spcPct val="120000"/>
              </a:lnSpc>
              <a:buNone/>
              <a:tabLst>
                <a:tab pos="1377950" algn="l"/>
              </a:tabLst>
            </a:pPr>
            <a:r>
              <a:rPr lang="en-US" sz="1400" dirty="0"/>
              <a:t>McCarthy, C. P.  (1999).  Reading theory as a microcosm of the four skills. </a:t>
            </a:r>
            <a:r>
              <a:rPr lang="en-US" sz="1400" i="1" u="sng" dirty="0">
                <a:hlinkClick r:id="rId11"/>
              </a:rPr>
              <a:t>The Internet TESL Journal</a:t>
            </a:r>
            <a:r>
              <a:rPr lang="en-US" sz="1400" i="1" dirty="0"/>
              <a:t>.</a:t>
            </a:r>
            <a:r>
              <a:rPr lang="en-US" sz="1400" dirty="0"/>
              <a:t>  Retrieved from </a:t>
            </a:r>
            <a:r>
              <a:rPr lang="en-US" sz="1400" u="sng" dirty="0">
                <a:hlinkClick r:id="rId12"/>
              </a:rPr>
              <a:t>http://indigo.ie/~sdblang/personal/papers/papers.htm</a:t>
            </a:r>
            <a:r>
              <a:rPr lang="en-CA" sz="1400" dirty="0"/>
              <a:t> </a:t>
            </a:r>
          </a:p>
          <a:p>
            <a:pPr marL="1377950" indent="-463550">
              <a:tabLst>
                <a:tab pos="1377950" algn="l"/>
              </a:tabLst>
            </a:pPr>
            <a:endParaRPr lang="en-CA" sz="1400" dirty="0"/>
          </a:p>
          <a:p>
            <a:pPr marL="1377950" indent="-463550"/>
            <a:endParaRPr lang="en-CA" dirty="0"/>
          </a:p>
        </p:txBody>
      </p:sp>
    </p:spTree>
    <p:extLst>
      <p:ext uri="{BB962C8B-B14F-4D97-AF65-F5344CB8AC3E}">
        <p14:creationId xmlns:p14="http://schemas.microsoft.com/office/powerpoint/2010/main" val="19354432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33267"/>
            <a:ext cx="9144000" cy="5923128"/>
          </a:xfrm>
        </p:spPr>
        <p:txBody>
          <a:bodyPr>
            <a:noAutofit/>
          </a:bodyPr>
          <a:lstStyle/>
          <a:p>
            <a:pPr marL="1377950" indent="-463550">
              <a:lnSpc>
                <a:spcPct val="120000"/>
              </a:lnSpc>
              <a:buNone/>
            </a:pPr>
            <a:r>
              <a:rPr lang="en-CA" sz="1400" dirty="0" err="1"/>
              <a:t>Mecklenberg</a:t>
            </a:r>
            <a:r>
              <a:rPr lang="en-CA" sz="1400" dirty="0"/>
              <a:t>, C.  (2010).  Story place:  The children’s digital library.  Retrieved from </a:t>
            </a:r>
            <a:r>
              <a:rPr lang="en-CA" sz="1400" dirty="0">
                <a:hlinkClick r:id="rId2"/>
              </a:rPr>
              <a:t>http://www.storyplace.org/storyplace.asp</a:t>
            </a:r>
            <a:r>
              <a:rPr lang="en-CA" sz="1400" dirty="0"/>
              <a:t> </a:t>
            </a:r>
          </a:p>
          <a:p>
            <a:pPr marL="1377950" lvl="0" indent="-463550">
              <a:lnSpc>
                <a:spcPct val="120000"/>
              </a:lnSpc>
              <a:buNone/>
            </a:pPr>
            <a:r>
              <a:rPr lang="en-CA" sz="1400" dirty="0" smtClean="0"/>
              <a:t>Moodle.  (</a:t>
            </a:r>
            <a:r>
              <a:rPr lang="en-CA" sz="1400" dirty="0" err="1" smtClean="0"/>
              <a:t>n.d.</a:t>
            </a:r>
            <a:r>
              <a:rPr lang="en-CA" sz="1400" dirty="0" smtClean="0"/>
              <a:t>).  About.  Retrieved </a:t>
            </a:r>
            <a:r>
              <a:rPr lang="en-CA" sz="1400" dirty="0"/>
              <a:t>from </a:t>
            </a:r>
            <a:r>
              <a:rPr lang="en-CA" sz="1400" dirty="0">
                <a:hlinkClick r:id="rId3"/>
              </a:rPr>
              <a:t>http://moodle.org/about</a:t>
            </a:r>
            <a:r>
              <a:rPr lang="en-CA" sz="1400" dirty="0" smtClean="0">
                <a:hlinkClick r:id="rId3"/>
              </a:rPr>
              <a:t>/</a:t>
            </a:r>
            <a:r>
              <a:rPr lang="en-CA" sz="1400" dirty="0" smtClean="0"/>
              <a:t> </a:t>
            </a:r>
            <a:endParaRPr lang="en-CA" sz="1400" dirty="0" smtClean="0"/>
          </a:p>
          <a:p>
            <a:pPr marL="1377950" lvl="0" indent="-463550">
              <a:lnSpc>
                <a:spcPct val="120000"/>
              </a:lnSpc>
              <a:buNone/>
            </a:pPr>
            <a:r>
              <a:rPr lang="en-US" sz="1400" dirty="0" smtClean="0"/>
              <a:t>NRRF.  (2010).  Phonics </a:t>
            </a:r>
            <a:r>
              <a:rPr lang="en-US" sz="1400" dirty="0" smtClean="0"/>
              <a:t>primer </a:t>
            </a:r>
            <a:r>
              <a:rPr lang="en-US" sz="1400" dirty="0" smtClean="0"/>
              <a:t>in </a:t>
            </a:r>
            <a:r>
              <a:rPr lang="en-US" sz="1400" i="1" dirty="0" smtClean="0"/>
              <a:t>The National Right to Read Foundation</a:t>
            </a:r>
            <a:r>
              <a:rPr lang="en-US" sz="1400" dirty="0" smtClean="0"/>
              <a:t>.  </a:t>
            </a:r>
            <a:r>
              <a:rPr lang="en-US" sz="1400" dirty="0"/>
              <a:t>Retrieved from </a:t>
            </a:r>
            <a:r>
              <a:rPr lang="en-US" sz="1400" dirty="0">
                <a:hlinkClick r:id="rId4"/>
              </a:rPr>
              <a:t>http://</a:t>
            </a:r>
            <a:r>
              <a:rPr lang="en-US" sz="1400" dirty="0" smtClean="0">
                <a:hlinkClick r:id="rId4"/>
              </a:rPr>
              <a:t>www.nrrf.org/PhonicsPrimer.pdf</a:t>
            </a:r>
            <a:r>
              <a:rPr lang="en-US" sz="1400" dirty="0" smtClean="0"/>
              <a:t> </a:t>
            </a:r>
            <a:endParaRPr lang="en-CA" sz="1400" dirty="0" smtClean="0"/>
          </a:p>
          <a:p>
            <a:pPr marL="1377950" lvl="0" indent="-463550">
              <a:lnSpc>
                <a:spcPct val="120000"/>
              </a:lnSpc>
              <a:buNone/>
            </a:pPr>
            <a:r>
              <a:rPr lang="en-US" sz="1400" dirty="0" err="1" smtClean="0"/>
              <a:t>Oczkus</a:t>
            </a:r>
            <a:r>
              <a:rPr lang="en-US" sz="1400" dirty="0" smtClean="0"/>
              <a:t>, L. (2004). </a:t>
            </a:r>
            <a:r>
              <a:rPr lang="en-US" sz="1400" dirty="0" smtClean="0"/>
              <a:t> Super </a:t>
            </a:r>
            <a:r>
              <a:rPr lang="en-US" sz="1400" dirty="0" smtClean="0"/>
              <a:t>six reading strategies: 35 lessons and more for reading success. Norwood, MA: Christopher Gordon </a:t>
            </a:r>
            <a:r>
              <a:rPr lang="en-US" sz="1400" dirty="0" smtClean="0"/>
              <a:t>Publishers.</a:t>
            </a:r>
            <a:endParaRPr lang="en-CA" sz="1400" dirty="0" smtClean="0"/>
          </a:p>
          <a:p>
            <a:pPr marL="1377950" lvl="0" indent="-463550">
              <a:lnSpc>
                <a:spcPct val="120000"/>
              </a:lnSpc>
              <a:buNone/>
            </a:pPr>
            <a:r>
              <a:rPr lang="en-CA" sz="1400" dirty="0" smtClean="0"/>
              <a:t>O’Donnell, </a:t>
            </a:r>
            <a:r>
              <a:rPr lang="en-CA" sz="1400" dirty="0" smtClean="0"/>
              <a:t>A </a:t>
            </a:r>
            <a:r>
              <a:rPr lang="en-CA" sz="1400" dirty="0" smtClean="0"/>
              <a:t>., Reeve, J., &amp; Smith, J.  (</a:t>
            </a:r>
            <a:r>
              <a:rPr lang="en-CA" sz="1400" dirty="0" smtClean="0"/>
              <a:t>2007</a:t>
            </a:r>
            <a:r>
              <a:rPr lang="en-CA" sz="1400" dirty="0" smtClean="0"/>
              <a:t>).  </a:t>
            </a:r>
            <a:r>
              <a:rPr lang="en-CA" sz="1400" i="1" dirty="0" smtClean="0"/>
              <a:t>Educational </a:t>
            </a:r>
            <a:r>
              <a:rPr lang="en-CA" sz="1400" i="1" dirty="0" smtClean="0"/>
              <a:t>psychology:  Reflection </a:t>
            </a:r>
            <a:r>
              <a:rPr lang="en-CA" sz="1400" i="1" dirty="0" smtClean="0"/>
              <a:t>for </a:t>
            </a:r>
            <a:r>
              <a:rPr lang="en-CA" sz="1400" i="1" dirty="0" smtClean="0"/>
              <a:t>action.</a:t>
            </a:r>
            <a:r>
              <a:rPr lang="en-CA" sz="1400" dirty="0" smtClean="0"/>
              <a:t>  New Jersey.:  Wiley </a:t>
            </a:r>
            <a:r>
              <a:rPr lang="en-CA" sz="1400" dirty="0" smtClean="0"/>
              <a:t>Publishers.</a:t>
            </a:r>
          </a:p>
          <a:p>
            <a:pPr marL="1377950" lvl="0" indent="-463550">
              <a:lnSpc>
                <a:spcPct val="120000"/>
              </a:lnSpc>
              <a:buNone/>
            </a:pPr>
            <a:r>
              <a:rPr lang="en-CA" sz="1400" dirty="0" err="1" smtClean="0"/>
              <a:t>OneStopEnglish</a:t>
            </a:r>
            <a:r>
              <a:rPr lang="en-CA" sz="1400" dirty="0" smtClean="0"/>
              <a:t>.  (2011).  </a:t>
            </a:r>
            <a:r>
              <a:rPr lang="en-CA" sz="1400" dirty="0"/>
              <a:t>Retrieved from </a:t>
            </a:r>
            <a:r>
              <a:rPr lang="en-CA" sz="1400" dirty="0">
                <a:hlinkClick r:id="rId5"/>
              </a:rPr>
              <a:t>http://</a:t>
            </a:r>
            <a:r>
              <a:rPr lang="en-CA" sz="1400" dirty="0" smtClean="0">
                <a:hlinkClick r:id="rId5"/>
              </a:rPr>
              <a:t>www.onestopenglish.com/</a:t>
            </a:r>
            <a:endParaRPr lang="en-CA" sz="1400" dirty="0" smtClean="0"/>
          </a:p>
          <a:p>
            <a:pPr marL="1377950" lvl="0" indent="-463550">
              <a:lnSpc>
                <a:spcPct val="120000"/>
              </a:lnSpc>
              <a:buNone/>
            </a:pPr>
            <a:r>
              <a:rPr lang="en-CA" sz="1400" dirty="0" smtClean="0"/>
              <a:t>Rosetta Stone Ltd </a:t>
            </a:r>
            <a:r>
              <a:rPr lang="en-CA" sz="1400" dirty="0" smtClean="0"/>
              <a:t>.  </a:t>
            </a:r>
            <a:r>
              <a:rPr lang="en-CA" sz="1400" dirty="0" smtClean="0"/>
              <a:t>(2011</a:t>
            </a:r>
            <a:r>
              <a:rPr lang="en-CA" sz="1400" dirty="0" smtClean="0"/>
              <a:t>).  Retrieved </a:t>
            </a:r>
            <a:r>
              <a:rPr lang="en-CA" sz="1400" dirty="0" smtClean="0"/>
              <a:t>from: </a:t>
            </a:r>
            <a:r>
              <a:rPr lang="en-CA" sz="1400" u="sng" dirty="0" smtClean="0">
                <a:hlinkClick r:id="rId6"/>
              </a:rPr>
              <a:t>http://www.rosettastone.com</a:t>
            </a:r>
            <a:r>
              <a:rPr lang="en-CA" sz="1400" u="sng" dirty="0" smtClean="0">
                <a:hlinkClick r:id="rId6"/>
              </a:rPr>
              <a:t>/</a:t>
            </a:r>
            <a:endParaRPr lang="en-CA" sz="1400" u="sng" dirty="0" smtClean="0"/>
          </a:p>
          <a:p>
            <a:pPr marL="1377950" indent="-463550">
              <a:lnSpc>
                <a:spcPct val="120000"/>
              </a:lnSpc>
              <a:buNone/>
            </a:pPr>
            <a:r>
              <a:rPr lang="en-US" sz="1400" dirty="0"/>
              <a:t>Simmons, D., &amp; </a:t>
            </a:r>
            <a:r>
              <a:rPr lang="en-US" sz="1400" dirty="0" err="1"/>
              <a:t>Kameenui</a:t>
            </a:r>
            <a:r>
              <a:rPr lang="en-US" sz="1400" dirty="0"/>
              <a:t> , E. J.  (1998) .  Word recognition: Research bases. In D.C. Simmons &amp; E. J. </a:t>
            </a:r>
            <a:r>
              <a:rPr lang="en-US" sz="1400" dirty="0" err="1"/>
              <a:t>Kameenui</a:t>
            </a:r>
            <a:r>
              <a:rPr lang="en-US" sz="1400" dirty="0"/>
              <a:t> (Eds.), What reading research tells us about children with diverse learning needs: Bases and basics (pp. 141-167). Mahwah, NJ: Lawrence Erlbaum Associates. </a:t>
            </a:r>
            <a:endParaRPr lang="en-CA" sz="1400" u="sng" dirty="0" smtClean="0"/>
          </a:p>
          <a:p>
            <a:pPr marL="1377950" lvl="0" indent="-463550">
              <a:lnSpc>
                <a:spcPct val="120000"/>
              </a:lnSpc>
              <a:buNone/>
            </a:pPr>
            <a:r>
              <a:rPr lang="en-US" sz="1400" dirty="0" err="1" smtClean="0"/>
              <a:t>Singhal</a:t>
            </a:r>
            <a:r>
              <a:rPr lang="en-US" sz="1400" dirty="0" smtClean="0"/>
              <a:t> </a:t>
            </a:r>
            <a:r>
              <a:rPr lang="en-US" sz="1400" dirty="0" smtClean="0"/>
              <a:t>(1998</a:t>
            </a:r>
            <a:r>
              <a:rPr lang="en-US" sz="1400" dirty="0" smtClean="0"/>
              <a:t>).  </a:t>
            </a:r>
            <a:r>
              <a:rPr lang="en-US" sz="1400" dirty="0" smtClean="0"/>
              <a:t> A comparison of L1 and L2 reading: Cultural differences and schema.</a:t>
            </a:r>
            <a:r>
              <a:rPr lang="en-US" sz="1400" b="1" dirty="0" smtClean="0"/>
              <a:t> </a:t>
            </a:r>
            <a:r>
              <a:rPr lang="en-US" sz="1400" i="1" u="sng" dirty="0" smtClean="0">
                <a:hlinkClick r:id="rId7"/>
              </a:rPr>
              <a:t>The Internet TESL Journal</a:t>
            </a:r>
            <a:r>
              <a:rPr lang="en-US" sz="1400" i="1" dirty="0" smtClean="0"/>
              <a:t>. </a:t>
            </a:r>
            <a:r>
              <a:rPr lang="en-US" sz="1400" dirty="0" smtClean="0"/>
              <a:t>Retrieved from</a:t>
            </a:r>
            <a:br>
              <a:rPr lang="en-US" sz="1400" dirty="0" smtClean="0"/>
            </a:br>
            <a:r>
              <a:rPr lang="en-US" sz="1400" u="sng" dirty="0" smtClean="0">
                <a:hlinkClick r:id="rId8"/>
              </a:rPr>
              <a:t>http://www.gse.uci.edu/ed168/resume.html</a:t>
            </a:r>
            <a:r>
              <a:rPr lang="en-CA" sz="1400" dirty="0" smtClean="0"/>
              <a:t> </a:t>
            </a:r>
          </a:p>
          <a:p>
            <a:pPr marL="1377950" indent="-463550"/>
            <a:endParaRPr lang="en-CA" sz="14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1377950" lvl="0" indent="-463550">
              <a:lnSpc>
                <a:spcPct val="120000"/>
              </a:lnSpc>
              <a:buNone/>
            </a:pPr>
            <a:r>
              <a:rPr lang="en-US" dirty="0" err="1"/>
              <a:t>Soe</a:t>
            </a:r>
            <a:r>
              <a:rPr lang="en-US" dirty="0"/>
              <a:t>, K., Koki, S. &amp; Chang, J. M.  (2000).  Effects of computer-assisted instruction (CAI) on reading achievement: A meta-analysis in </a:t>
            </a:r>
            <a:r>
              <a:rPr lang="en-US" i="1" dirty="0"/>
              <a:t>Pacific Resources for Education and Learning</a:t>
            </a:r>
            <a:r>
              <a:rPr lang="en-US" dirty="0"/>
              <a:t>.   Retrieved from </a:t>
            </a:r>
            <a:r>
              <a:rPr lang="en-US" dirty="0">
                <a:hlinkClick r:id="rId2"/>
              </a:rPr>
              <a:t>http://www.prel.org/products/products/effect-cai.htm</a:t>
            </a:r>
            <a:r>
              <a:rPr lang="en-US" dirty="0"/>
              <a:t> </a:t>
            </a:r>
            <a:endParaRPr lang="en-CA" dirty="0"/>
          </a:p>
          <a:p>
            <a:pPr marL="1377950" lvl="0" indent="-463550">
              <a:lnSpc>
                <a:spcPct val="120000"/>
              </a:lnSpc>
              <a:buNone/>
            </a:pPr>
            <a:r>
              <a:rPr lang="en-US" dirty="0"/>
              <a:t>Transparent Language.  (2011). Retrieved from </a:t>
            </a:r>
            <a:r>
              <a:rPr lang="en-CA" u="sng" dirty="0">
                <a:hlinkClick r:id="rId3"/>
              </a:rPr>
              <a:t>http://www.transparent.com/language-resources/games/</a:t>
            </a:r>
            <a:r>
              <a:rPr lang="en-CA" dirty="0"/>
              <a:t>  </a:t>
            </a:r>
          </a:p>
          <a:p>
            <a:pPr marL="1377950" lvl="0" indent="-463550">
              <a:lnSpc>
                <a:spcPct val="120000"/>
              </a:lnSpc>
              <a:buNone/>
            </a:pPr>
            <a:r>
              <a:rPr lang="en-CA" dirty="0"/>
              <a:t>Vocabulary.com.  (2012).  Retrieved from </a:t>
            </a:r>
            <a:r>
              <a:rPr lang="en-CA" dirty="0">
                <a:hlinkClick r:id="rId4"/>
              </a:rPr>
              <a:t>http://www.vocabulary.com/</a:t>
            </a:r>
            <a:r>
              <a:rPr lang="en-CA" dirty="0"/>
              <a:t> </a:t>
            </a:r>
          </a:p>
          <a:p>
            <a:pPr marL="1377950" lvl="0" indent="-463550">
              <a:lnSpc>
                <a:spcPct val="120000"/>
              </a:lnSpc>
              <a:buNone/>
            </a:pPr>
            <a:r>
              <a:rPr lang="en-US" dirty="0" err="1"/>
              <a:t>Vygotsky</a:t>
            </a:r>
            <a:r>
              <a:rPr lang="en-US" dirty="0"/>
              <a:t>, L. S.  (1978)  </a:t>
            </a:r>
            <a:r>
              <a:rPr lang="en-US" i="1" dirty="0"/>
              <a:t>Mind in society: The development of higher psychological processes </a:t>
            </a:r>
            <a:r>
              <a:rPr lang="en-US" dirty="0"/>
              <a:t>(M. Cole, V. John-Steiner, S. Scribner, &amp; E. </a:t>
            </a:r>
            <a:r>
              <a:rPr lang="en-US" dirty="0" err="1">
                <a:latin typeface="Times New Roman" pitchFamily="18" charset="0"/>
                <a:cs typeface="Times New Roman" pitchFamily="18" charset="0"/>
              </a:rPr>
              <a:t>Souberman</a:t>
            </a:r>
            <a:r>
              <a:rPr lang="en-US" dirty="0">
                <a:latin typeface="Times New Roman" pitchFamily="18" charset="0"/>
                <a:cs typeface="Times New Roman" pitchFamily="18" charset="0"/>
              </a:rPr>
              <a:t>, Eds. And Trans.). Cambridge, MA: Harvard University.</a:t>
            </a:r>
          </a:p>
          <a:p>
            <a:pPr marL="1377950" lvl="0" indent="-463550">
              <a:lnSpc>
                <a:spcPct val="120000"/>
              </a:lnSpc>
              <a:buNone/>
            </a:pPr>
            <a:r>
              <a:rPr lang="en-US" dirty="0" err="1">
                <a:latin typeface="Times New Roman" pitchFamily="18" charset="0"/>
                <a:cs typeface="Times New Roman" pitchFamily="18" charset="0"/>
              </a:rPr>
              <a:t>WordChamp</a:t>
            </a:r>
            <a:r>
              <a:rPr lang="en-US" dirty="0">
                <a:latin typeface="Times New Roman" pitchFamily="18" charset="0"/>
                <a:cs typeface="Times New Roman" pitchFamily="18" charset="0"/>
              </a:rPr>
              <a:t>.  (2012).  The language learning network.  Retrieved from </a:t>
            </a:r>
            <a:r>
              <a:rPr lang="en-US" dirty="0">
                <a:latin typeface="Times New Roman" pitchFamily="18" charset="0"/>
                <a:cs typeface="Times New Roman" pitchFamily="18" charset="0"/>
                <a:hlinkClick r:id="rId5"/>
              </a:rPr>
              <a:t>http://www.wordchamp.com/lingua2/Home.do</a:t>
            </a:r>
            <a:r>
              <a:rPr lang="en-US" dirty="0">
                <a:latin typeface="Times New Roman" pitchFamily="18" charset="0"/>
                <a:cs typeface="Times New Roman" pitchFamily="18" charset="0"/>
              </a:rPr>
              <a:t> </a:t>
            </a:r>
          </a:p>
          <a:p>
            <a:pPr marL="1377950" indent="-463550">
              <a:lnSpc>
                <a:spcPct val="120000"/>
              </a:lnSpc>
              <a:buNone/>
            </a:pPr>
            <a:r>
              <a:rPr lang="en-CA" dirty="0">
                <a:latin typeface="Times New Roman" pitchFamily="18" charset="0"/>
                <a:cs typeface="Times New Roman" pitchFamily="18" charset="0"/>
              </a:rPr>
              <a:t>Watterson, B.  (1988).  </a:t>
            </a:r>
            <a:r>
              <a:rPr lang="en-CA" i="1" dirty="0">
                <a:latin typeface="Times New Roman" pitchFamily="18" charset="0"/>
                <a:cs typeface="Times New Roman" pitchFamily="18" charset="0"/>
              </a:rPr>
              <a:t>The essential Calvin and Hobbes</a:t>
            </a:r>
            <a:r>
              <a:rPr lang="en-CA" dirty="0">
                <a:latin typeface="Times New Roman" pitchFamily="18" charset="0"/>
                <a:cs typeface="Times New Roman" pitchFamily="18" charset="0"/>
              </a:rPr>
              <a:t>. New York, NY:  Universal Press.</a:t>
            </a:r>
          </a:p>
          <a:p>
            <a:endParaRPr lang="en-CA" dirty="0"/>
          </a:p>
        </p:txBody>
      </p:sp>
    </p:spTree>
    <p:extLst>
      <p:ext uri="{BB962C8B-B14F-4D97-AF65-F5344CB8AC3E}">
        <p14:creationId xmlns:p14="http://schemas.microsoft.com/office/powerpoint/2010/main" val="36168039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3122</TotalTime>
  <Words>6592</Words>
  <Application>Microsoft Office PowerPoint</Application>
  <PresentationFormat>On-screen Show (4:3)</PresentationFormat>
  <Paragraphs>753</Paragraphs>
  <Slides>98</Slides>
  <Notes>10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1_Office Theme</vt:lpstr>
      <vt:lpstr>CALL  Computer Assisted Language Learning and Its Use in  Reading Instruction  for Low Proficiency ELLs </vt:lpstr>
      <vt:lpstr>Outline</vt:lpstr>
      <vt:lpstr>PowerPoint Presentation</vt:lpstr>
      <vt:lpstr>Terminology</vt:lpstr>
      <vt:lpstr>PowerPoint Presentation</vt:lpstr>
      <vt:lpstr>Language Arts:  The Reading Umbrella</vt:lpstr>
      <vt:lpstr>The Whole is Greater than the Sum of its Parts</vt:lpstr>
      <vt:lpstr>Integration of Skills</vt:lpstr>
      <vt:lpstr>Square Pegs &amp; Round Holes</vt:lpstr>
      <vt:lpstr>Loucky’s ORS Diagram</vt:lpstr>
      <vt:lpstr>History  </vt:lpstr>
      <vt:lpstr>Why Use CALL?</vt:lpstr>
      <vt:lpstr>Barriers</vt:lpstr>
      <vt:lpstr>Assumptions</vt:lpstr>
      <vt:lpstr>Division One Kindergarten to Grade 3</vt:lpstr>
      <vt:lpstr>Aims and Limitations</vt:lpstr>
      <vt:lpstr>Cognitive Framework</vt:lpstr>
      <vt:lpstr>Reading Skills and Related Definitions</vt:lpstr>
      <vt:lpstr>Knowledge</vt:lpstr>
      <vt:lpstr>Awareness</vt:lpstr>
      <vt:lpstr>Concepts</vt:lpstr>
      <vt:lpstr>Fostering good vocabulary development</vt:lpstr>
      <vt:lpstr>Steps to Introducing Phonics</vt:lpstr>
      <vt:lpstr>Steps 1 - 5</vt:lpstr>
      <vt:lpstr>Steps 6 - 10</vt:lpstr>
      <vt:lpstr>Steps 11 - 15</vt:lpstr>
      <vt:lpstr>Questions to Understanding</vt:lpstr>
      <vt:lpstr>Determining Important Ideas</vt:lpstr>
      <vt:lpstr>Super 6 Reading Strategies </vt:lpstr>
      <vt:lpstr>2.  Predict/Infer</vt:lpstr>
      <vt:lpstr>3.  Questioning </vt:lpstr>
      <vt:lpstr>  4.  Monitor and Clarify </vt:lpstr>
      <vt:lpstr>    5. Summarizing </vt:lpstr>
      <vt:lpstr>6. Evaluating:  Making Judgments </vt:lpstr>
      <vt:lpstr>Division Two Grade 4 to Grade 6</vt:lpstr>
      <vt:lpstr>PowerPoint Presentation</vt:lpstr>
      <vt:lpstr>PowerPoint Presentation</vt:lpstr>
      <vt:lpstr>Resources For Division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Implications</vt:lpstr>
      <vt:lpstr>Benefits</vt:lpstr>
      <vt:lpstr>Computer Literacy Skills for Students </vt:lpstr>
      <vt:lpstr>Student Training</vt:lpstr>
      <vt:lpstr>What is your target use? </vt:lpstr>
      <vt:lpstr>Strategies</vt:lpstr>
      <vt:lpstr>PowerPoint Presentation</vt:lpstr>
      <vt:lpstr>Issues and Concerns</vt:lpstr>
      <vt:lpstr>PowerPoint Presentation</vt:lpstr>
      <vt:lpstr>PowerPoint Presentation</vt:lpstr>
      <vt:lpstr>Further considerations</vt:lpstr>
      <vt:lpstr>Critical Role of the Teacher </vt:lpstr>
      <vt:lpstr>What can WE do with CALL?</vt:lpstr>
      <vt:lpstr>Navigate the WWW.com</vt:lpstr>
      <vt:lpstr>Loucky’s Table 3</vt:lpstr>
      <vt:lpstr>Caution! Be Prepared!</vt:lpstr>
      <vt:lpstr>Computer Resources</vt:lpstr>
      <vt:lpstr>PowerPoint Presentation</vt:lpstr>
      <vt:lpstr>PowerPoint Presentation</vt:lpstr>
      <vt:lpstr>References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  (Computer assisted language learning) and its use in  reading instruction  for low proficiency ELL’s</dc:title>
  <dc:creator>Brenda Fediuk</dc:creator>
  <cp:lastModifiedBy>Neame</cp:lastModifiedBy>
  <cp:revision>186</cp:revision>
  <cp:lastPrinted>2012-08-23T05:08:15Z</cp:lastPrinted>
  <dcterms:created xsi:type="dcterms:W3CDTF">2011-03-31T01:10:37Z</dcterms:created>
  <dcterms:modified xsi:type="dcterms:W3CDTF">2012-08-23T06:37:09Z</dcterms:modified>
</cp:coreProperties>
</file>